
<file path=[Content_Types].xml><?xml version="1.0" encoding="utf-8"?>
<Types xmlns="http://schemas.openxmlformats.org/package/2006/content-types">
  <Default Extension="png" ContentType="image/png"/>
  <Default Extension="rels" ContentType="application/vnd.openxmlformats-package.relationships+xml"/>
  <Default Extension="jpeg" ContentType="image/jpeg"/>
  <Default Extension="xml" ContentType="application/xml"/>
  <Override PartName="/ppt/presentation.xml" ContentType="application/vnd.openxmlformats-officedocument.presentationml.presentation.main+xml"/>
  <Override PartName="/ppt/slides/slide33.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5.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34.xml" ContentType="application/vnd.openxmlformats-officedocument.presentationml.slide+xml"/>
  <Override PartName="/ppt/slides/slide13.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2.xml" ContentType="application/vnd.openxmlformats-officedocument.presentationml.slideLayout+xml"/>
  <Override PartName="/ppt/slideLayouts/slideLayout20.xml" ContentType="application/vnd.openxmlformats-officedocument.presentationml.slideLayout+xml"/>
  <Override PartName="/ppt/notesSlides/notesSlide1.xml" ContentType="application/vnd.openxmlformats-officedocument.presentationml.notesSlide+xml"/>
  <Override PartName="/ppt/theme/theme3.xml" ContentType="application/vnd.openxmlformats-officedocument.them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38"/>
  </p:notesMasterIdLst>
  <p:sldIdLst>
    <p:sldId id="395" r:id="rId3"/>
    <p:sldId id="329" r:id="rId4"/>
    <p:sldId id="363" r:id="rId5"/>
    <p:sldId id="368" r:id="rId6"/>
    <p:sldId id="374" r:id="rId7"/>
    <p:sldId id="365" r:id="rId8"/>
    <p:sldId id="369" r:id="rId9"/>
    <p:sldId id="370" r:id="rId10"/>
    <p:sldId id="380" r:id="rId11"/>
    <p:sldId id="371" r:id="rId12"/>
    <p:sldId id="372" r:id="rId13"/>
    <p:sldId id="373" r:id="rId14"/>
    <p:sldId id="375" r:id="rId15"/>
    <p:sldId id="366" r:id="rId16"/>
    <p:sldId id="377" r:id="rId17"/>
    <p:sldId id="378" r:id="rId18"/>
    <p:sldId id="379" r:id="rId19"/>
    <p:sldId id="382" r:id="rId20"/>
    <p:sldId id="383" r:id="rId21"/>
    <p:sldId id="376" r:id="rId22"/>
    <p:sldId id="367" r:id="rId23"/>
    <p:sldId id="384" r:id="rId24"/>
    <p:sldId id="381" r:id="rId25"/>
    <p:sldId id="385" r:id="rId26"/>
    <p:sldId id="386" r:id="rId27"/>
    <p:sldId id="387" r:id="rId28"/>
    <p:sldId id="388" r:id="rId29"/>
    <p:sldId id="260" r:id="rId30"/>
    <p:sldId id="389" r:id="rId31"/>
    <p:sldId id="390" r:id="rId32"/>
    <p:sldId id="393" r:id="rId33"/>
    <p:sldId id="392" r:id="rId34"/>
    <p:sldId id="391" r:id="rId35"/>
    <p:sldId id="399" r:id="rId36"/>
    <p:sldId id="398" r:id="rId37"/>
  </p:sldIdLst>
  <p:sldSz cx="9144000" cy="6858000" type="screen4x3"/>
  <p:notesSz cx="6797675" cy="98742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showOutlineIcons="0">
    <p:restoredLeft sz="14673" autoAdjust="0"/>
    <p:restoredTop sz="94660"/>
  </p:normalViewPr>
  <p:slideViewPr>
    <p:cSldViewPr>
      <p:cViewPr varScale="1">
        <p:scale>
          <a:sx n="103" d="100"/>
          <a:sy n="103" d="100"/>
        </p:scale>
        <p:origin x="-240" y="-8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732"/>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45" Type="http://schemas.openxmlformats.org/officeDocument/2006/relationships/customXml" Target="../customXml/item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customXml" Target="../customXml/item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customXml" Target="../customXml/item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45659" cy="4937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4" y="1"/>
            <a:ext cx="2945659" cy="493713"/>
          </a:xfrm>
          <a:prstGeom prst="rect">
            <a:avLst/>
          </a:prstGeom>
        </p:spPr>
        <p:txBody>
          <a:bodyPr vert="horz" lIns="91440" tIns="45720" rIns="91440" bIns="45720" rtlCol="0"/>
          <a:lstStyle>
            <a:lvl1pPr algn="r">
              <a:defRPr sz="1200"/>
            </a:lvl1pPr>
          </a:lstStyle>
          <a:p>
            <a:fld id="{586E5146-FD07-4142-91E5-F4903203624F}" type="datetimeFigureOut">
              <a:rPr lang="en-US" smtClean="0"/>
              <a:pPr/>
              <a:t>8/12/2021</a:t>
            </a:fld>
            <a:endParaRPr lang="en-US"/>
          </a:p>
        </p:txBody>
      </p:sp>
      <p:sp>
        <p:nvSpPr>
          <p:cNvPr id="4" name="Slide Image Placeholder 3"/>
          <p:cNvSpPr>
            <a:spLocks noGrp="1" noRot="1" noChangeAspect="1"/>
          </p:cNvSpPr>
          <p:nvPr>
            <p:ph type="sldImg" idx="2"/>
          </p:nvPr>
        </p:nvSpPr>
        <p:spPr>
          <a:xfrm>
            <a:off x="931863" y="741363"/>
            <a:ext cx="4933950" cy="3702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690270"/>
            <a:ext cx="5438140" cy="44434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378825"/>
            <a:ext cx="2945659" cy="49371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4" y="9378825"/>
            <a:ext cx="2945659" cy="493713"/>
          </a:xfrm>
          <a:prstGeom prst="rect">
            <a:avLst/>
          </a:prstGeom>
        </p:spPr>
        <p:txBody>
          <a:bodyPr vert="horz" lIns="91440" tIns="45720" rIns="91440" bIns="45720" rtlCol="0" anchor="b"/>
          <a:lstStyle>
            <a:lvl1pPr algn="r">
              <a:defRPr sz="1200"/>
            </a:lvl1pPr>
          </a:lstStyle>
          <a:p>
            <a:fld id="{D923E61B-9923-41E8-A048-1B57D195D0C6}" type="slidenum">
              <a:rPr lang="en-US" smtClean="0"/>
              <a:pPr/>
              <a:t>‹#›</a:t>
            </a:fld>
            <a:endParaRPr lang="en-US"/>
          </a:p>
        </p:txBody>
      </p:sp>
    </p:spTree>
    <p:extLst>
      <p:ext uri="{BB962C8B-B14F-4D97-AF65-F5344CB8AC3E}">
        <p14:creationId xmlns:p14="http://schemas.microsoft.com/office/powerpoint/2010/main" xmlns="" val="664279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923E61B-9923-41E8-A048-1B57D195D0C6}" type="slidenum">
              <a:rPr lang="en-US" smtClean="0"/>
              <a:pPr/>
              <a:t>8</a:t>
            </a:fld>
            <a:endParaRPr lang="en-US"/>
          </a:p>
        </p:txBody>
      </p:sp>
    </p:spTree>
    <p:extLst>
      <p:ext uri="{BB962C8B-B14F-4D97-AF65-F5344CB8AC3E}">
        <p14:creationId xmlns:p14="http://schemas.microsoft.com/office/powerpoint/2010/main" xmlns="" val="5878550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lgn="ctr">
              <a:defRPr lang="en-US" sz="3600" b="1" i="1" kern="1200" dirty="0">
                <a:solidFill>
                  <a:schemeClr val="accent1">
                    <a:lumMod val="50000"/>
                  </a:schemeClr>
                </a:solidFill>
                <a:latin typeface="+mn-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nchor="b">
            <a:normAutofit/>
          </a:bodyPr>
          <a:lstStyle>
            <a:lvl1pPr marL="0" indent="0" algn="l">
              <a:buNone/>
              <a:defRPr lang="en-US" sz="1800" b="1" i="1" kern="1200" dirty="0">
                <a:solidFill>
                  <a:schemeClr val="accent2">
                    <a:lumMod val="50000"/>
                  </a:schemeClr>
                </a:solidFill>
                <a:latin typeface="Cambria" pitchFamily="18" charset="0"/>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標題投影片">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lgn="ctr">
              <a:defRPr lang="en-US" sz="3600" b="1" i="1" kern="1200" dirty="0">
                <a:solidFill>
                  <a:schemeClr val="accent1">
                    <a:lumMod val="50000"/>
                  </a:schemeClr>
                </a:solidFill>
                <a:latin typeface="+mn-lt"/>
                <a:ea typeface="+mj-ea"/>
                <a:cs typeface="+mj-cs"/>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371600" y="3886200"/>
            <a:ext cx="6400800" cy="1752600"/>
          </a:xfrm>
        </p:spPr>
        <p:txBody>
          <a:bodyPr anchor="b">
            <a:normAutofit/>
          </a:bodyPr>
          <a:lstStyle>
            <a:lvl1pPr marL="0" indent="0" algn="l">
              <a:buNone/>
              <a:defRPr lang="en-US" sz="1800" b="1" i="1" kern="1200" dirty="0">
                <a:solidFill>
                  <a:schemeClr val="accent2">
                    <a:lumMod val="50000"/>
                  </a:schemeClr>
                </a:solidFill>
                <a:latin typeface="Cambria" pitchFamily="18" charset="0"/>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按一下以編輯母片副標題樣式</a:t>
            </a:r>
            <a:endParaRPr lang="en-US" dirty="0"/>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pic>
        <p:nvPicPr>
          <p:cNvPr id="9" name="Picture 6" descr="logo"/>
          <p:cNvPicPr>
            <a:picLocks noChangeAspect="1" noChangeArrowheads="1"/>
          </p:cNvPicPr>
          <p:nvPr userDrawn="1"/>
        </p:nvPicPr>
        <p:blipFill>
          <a:blip r:embed="rId3" cstate="print"/>
          <a:srcRect/>
          <a:stretch>
            <a:fillRect/>
          </a:stretch>
        </p:blipFill>
        <p:spPr bwMode="auto">
          <a:xfrm>
            <a:off x="6374027" y="6030097"/>
            <a:ext cx="2743200" cy="762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物件">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lvl1pPr algn="r">
              <a:defRPr b="1">
                <a:latin typeface="+mj-lt"/>
              </a:defRPr>
            </a:lvl1pPr>
          </a:lstStyle>
          <a:p>
            <a:r>
              <a:rPr lang="zh-TW" altLang="en-US"/>
              <a:t>按一下以編輯母片標題樣式</a:t>
            </a:r>
            <a:endParaRPr lang="en-US" dirty="0"/>
          </a:p>
        </p:txBody>
      </p:sp>
      <p:sp>
        <p:nvSpPr>
          <p:cNvPr id="3" name="Content Placeholder 2"/>
          <p:cNvSpPr>
            <a:spLocks noGrp="1"/>
          </p:cNvSpPr>
          <p:nvPr>
            <p:ph idx="1"/>
          </p:nvPr>
        </p:nvSpPr>
        <p:spPr/>
        <p:txBody>
          <a:bodyPr/>
          <a:lstStyle>
            <a:lvl1pPr>
              <a:defRPr sz="2800"/>
            </a:lvl1pPr>
            <a:lvl2pPr>
              <a:defRPr sz="2400"/>
            </a:lvl2pPr>
            <a:lvl3pPr>
              <a:defRPr sz="2000"/>
            </a:lvl3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區段標題">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zh-TW" altLang="en-US"/>
              <a:t>按一下以編輯母片標題樣式</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accent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項物件">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Date Placeholder 4"/>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對">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TW" altLang="en-US"/>
              <a:t>按一下以編輯母片標題樣式</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Date Placeholder 6"/>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TW"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a:p>
        </p:txBody>
      </p:sp>
      <p:sp>
        <p:nvSpPr>
          <p:cNvPr id="3" name="Date Placeholder 2"/>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TW"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TW"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zh-TW" altLang="en-US"/>
              <a:t>按一下以編輯母片標題樣式</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lvl1pPr algn="r">
              <a:defRPr b="1">
                <a:latin typeface="+mj-lt"/>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zh-TW" altLang="en-US"/>
              <a:t>按一下以編輯母片標題樣式</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zh-TW" altLang="en-US"/>
              <a:t>按一下以編輯母片標題樣式</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0" eaLnBrk="1" latinLnBrk="0" hangingPunct="1">
        <a:spcBef>
          <a:spcPct val="0"/>
        </a:spcBef>
        <a:buNone/>
        <a:defRPr sz="4400" b="1" i="1" kern="1200">
          <a:solidFill>
            <a:schemeClr val="accent5">
              <a:lumMod val="50000"/>
            </a:schemeClr>
          </a:solidFill>
          <a:latin typeface="+mj-lt"/>
          <a:ea typeface="+mj-ea"/>
          <a:cs typeface="+mj-cs"/>
        </a:defRPr>
      </a:lvl1pPr>
    </p:titleStyle>
    <p:bodyStyle>
      <a:lvl1pPr marL="342900" indent="-342900" algn="l" defTabSz="914400" rtl="0" eaLnBrk="1" latinLnBrk="0" hangingPunct="1">
        <a:spcBef>
          <a:spcPct val="20000"/>
        </a:spcBef>
        <a:buClr>
          <a:schemeClr val="accent1">
            <a:lumMod val="75000"/>
          </a:schemeClr>
        </a:buClr>
        <a:buFont typeface="Arial" pitchFamily="34" charset="0"/>
        <a:buChar char="•"/>
        <a:defRPr sz="2800" kern="1200">
          <a:solidFill>
            <a:schemeClr val="tx2">
              <a:lumMod val="75000"/>
            </a:schemeClr>
          </a:solidFill>
          <a:latin typeface="Cambria" pitchFamily="18" charset="0"/>
          <a:ea typeface="+mn-ea"/>
          <a:cs typeface="+mn-cs"/>
        </a:defRPr>
      </a:lvl1pPr>
      <a:lvl2pPr marL="742950" indent="-285750" algn="l" defTabSz="914400" rtl="0" eaLnBrk="1" latinLnBrk="0" hangingPunct="1">
        <a:spcBef>
          <a:spcPct val="20000"/>
        </a:spcBef>
        <a:buClr>
          <a:schemeClr val="accent3">
            <a:lumMod val="50000"/>
          </a:schemeClr>
        </a:buClr>
        <a:buFont typeface="Wingdings" pitchFamily="2" charset="2"/>
        <a:buChar char="§"/>
        <a:defRPr sz="2400" kern="1200">
          <a:solidFill>
            <a:schemeClr val="accent3">
              <a:lumMod val="50000"/>
            </a:schemeClr>
          </a:solidFill>
          <a:latin typeface="Cambria" pitchFamily="18" charset="0"/>
          <a:ea typeface="+mn-ea"/>
          <a:cs typeface="+mn-cs"/>
        </a:defRPr>
      </a:lvl2pPr>
      <a:lvl3pPr marL="1143000" indent="-228600" algn="l" defTabSz="914400" rtl="0" eaLnBrk="1" latinLnBrk="0" hangingPunct="1">
        <a:spcBef>
          <a:spcPct val="20000"/>
        </a:spcBef>
        <a:buClr>
          <a:schemeClr val="accent4">
            <a:lumMod val="50000"/>
          </a:schemeClr>
        </a:buClr>
        <a:buFont typeface="Arial" pitchFamily="34" charset="0"/>
        <a:buChar char="•"/>
        <a:defRPr sz="2400" kern="1200">
          <a:solidFill>
            <a:schemeClr val="accent4">
              <a:lumMod val="50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BEAD13-0566-4C6C-97E7-55F17F24B09F}" type="datetimeFigureOut">
              <a:rPr lang="zh-TW" altLang="en-US" smtClean="0">
                <a:solidFill>
                  <a:prstClr val="black">
                    <a:tint val="75000"/>
                  </a:prstClr>
                </a:solidFill>
              </a:rPr>
              <a:pPr/>
              <a:t>2021/8/12</a:t>
            </a:fld>
            <a:endParaRPr lang="zh-TW" alt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r" defTabSz="914400" rtl="0" eaLnBrk="1" latinLnBrk="0" hangingPunct="1">
        <a:spcBef>
          <a:spcPct val="0"/>
        </a:spcBef>
        <a:buNone/>
        <a:defRPr sz="4400" b="1" i="1" kern="1200">
          <a:solidFill>
            <a:schemeClr val="accent5">
              <a:lumMod val="50000"/>
            </a:schemeClr>
          </a:solidFill>
          <a:latin typeface="+mj-lt"/>
          <a:ea typeface="+mj-ea"/>
          <a:cs typeface="+mj-cs"/>
        </a:defRPr>
      </a:lvl1pPr>
    </p:titleStyle>
    <p:bodyStyle>
      <a:lvl1pPr marL="342900" indent="-342900" algn="l" defTabSz="914400" rtl="0" eaLnBrk="1" latinLnBrk="0" hangingPunct="1">
        <a:spcBef>
          <a:spcPct val="20000"/>
        </a:spcBef>
        <a:buClr>
          <a:schemeClr val="accent1">
            <a:lumMod val="75000"/>
          </a:schemeClr>
        </a:buClr>
        <a:buFont typeface="Arial" pitchFamily="34" charset="0"/>
        <a:buChar char="•"/>
        <a:defRPr sz="2800" kern="1200">
          <a:solidFill>
            <a:schemeClr val="tx2">
              <a:lumMod val="75000"/>
            </a:schemeClr>
          </a:solidFill>
          <a:latin typeface="Cambria" pitchFamily="18" charset="0"/>
          <a:ea typeface="+mn-ea"/>
          <a:cs typeface="+mn-cs"/>
        </a:defRPr>
      </a:lvl1pPr>
      <a:lvl2pPr marL="742950" indent="-285750" algn="l" defTabSz="914400" rtl="0" eaLnBrk="1" latinLnBrk="0" hangingPunct="1">
        <a:spcBef>
          <a:spcPct val="20000"/>
        </a:spcBef>
        <a:buClr>
          <a:schemeClr val="accent3">
            <a:lumMod val="50000"/>
          </a:schemeClr>
        </a:buClr>
        <a:buFont typeface="Wingdings" pitchFamily="2" charset="2"/>
        <a:buChar char="§"/>
        <a:defRPr sz="2800" kern="1200">
          <a:solidFill>
            <a:schemeClr val="accent3">
              <a:lumMod val="50000"/>
            </a:schemeClr>
          </a:solidFill>
          <a:latin typeface="Cambria" pitchFamily="18" charset="0"/>
          <a:ea typeface="+mn-ea"/>
          <a:cs typeface="+mn-cs"/>
        </a:defRPr>
      </a:lvl2pPr>
      <a:lvl3pPr marL="1143000" indent="-228600" algn="l" defTabSz="914400" rtl="0" eaLnBrk="1" latinLnBrk="0" hangingPunct="1">
        <a:spcBef>
          <a:spcPct val="20000"/>
        </a:spcBef>
        <a:buClr>
          <a:schemeClr val="accent4">
            <a:lumMod val="50000"/>
          </a:schemeClr>
        </a:buClr>
        <a:buFont typeface="Arial" pitchFamily="34" charset="0"/>
        <a:buChar char="•"/>
        <a:defRPr sz="2400" kern="1200">
          <a:solidFill>
            <a:schemeClr val="accent4">
              <a:lumMod val="50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57300" y="3200400"/>
            <a:ext cx="6629400" cy="2362200"/>
          </a:xfrm>
        </p:spPr>
        <p:txBody>
          <a:bodyPr>
            <a:normAutofit/>
          </a:bodyPr>
          <a:lstStyle/>
          <a:p>
            <a:pPr algn="ctr"/>
            <a:r>
              <a:rPr lang="en-US" altLang="zh-TW" sz="3200" i="0" dirty="0">
                <a:effectLst>
                  <a:outerShdw blurRad="38100" dist="38100" dir="2700000" algn="tl">
                    <a:srgbClr val="000000">
                      <a:alpha val="43137"/>
                    </a:srgbClr>
                  </a:outerShdw>
                </a:effectLst>
                <a:latin typeface="標楷體" pitchFamily="65" charset="-120"/>
                <a:ea typeface="標楷體" pitchFamily="65" charset="-120"/>
              </a:rPr>
              <a:t>Introduction to Cloud Computing</a:t>
            </a:r>
          </a:p>
          <a:p>
            <a:pPr algn="ctr"/>
            <a:endParaRPr lang="en-US" sz="3200" i="0" dirty="0">
              <a:effectLst>
                <a:outerShdw blurRad="38100" dist="38100" dir="2700000" algn="tl">
                  <a:srgbClr val="000000">
                    <a:alpha val="43137"/>
                  </a:srgbClr>
                </a:outerShdw>
              </a:effectLst>
              <a:latin typeface="標楷體" pitchFamily="65" charset="-120"/>
              <a:ea typeface="標楷體" pitchFamily="65" charset="-120"/>
            </a:endParaRPr>
          </a:p>
          <a:p>
            <a:pPr algn="ctr"/>
            <a:endParaRPr lang="en-US" sz="2800" i="0" dirty="0">
              <a:latin typeface="標楷體" pitchFamily="65" charset="-120"/>
              <a:ea typeface="標楷體" pitchFamily="65" charset="-120"/>
            </a:endParaRPr>
          </a:p>
        </p:txBody>
      </p:sp>
      <p:sp>
        <p:nvSpPr>
          <p:cNvPr id="4" name="Rectangle 3">
            <a:extLst>
              <a:ext uri="{FF2B5EF4-FFF2-40B4-BE49-F238E27FC236}">
                <a16:creationId xmlns:a16="http://schemas.microsoft.com/office/drawing/2014/main" xmlns="" id="{9101C688-641A-4FB7-9868-1DA7E778D295}"/>
              </a:ext>
            </a:extLst>
          </p:cNvPr>
          <p:cNvSpPr/>
          <p:nvPr/>
        </p:nvSpPr>
        <p:spPr>
          <a:xfrm>
            <a:off x="6019800" y="5943600"/>
            <a:ext cx="31242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600200"/>
            <a:ext cx="8305800" cy="4525963"/>
          </a:xfrm>
        </p:spPr>
        <p:txBody>
          <a:bodyPr/>
          <a:lstStyle/>
          <a:p>
            <a:r>
              <a:rPr lang="en-US" dirty="0"/>
              <a:t>Provide service –</a:t>
            </a:r>
            <a:r>
              <a:rPr lang="en-US" b="1" dirty="0"/>
              <a:t>Resource Management Interface</a:t>
            </a:r>
          </a:p>
          <a:p>
            <a:pPr lvl="1"/>
            <a:r>
              <a:rPr lang="en-US" dirty="0"/>
              <a:t>Several types of virtualized resource :</a:t>
            </a:r>
          </a:p>
          <a:p>
            <a:pPr lvl="2"/>
            <a:r>
              <a:rPr lang="en-US" b="1" i="1" dirty="0"/>
              <a:t>Virtual Machine </a:t>
            </a:r>
            <a:r>
              <a:rPr lang="en-US" dirty="0"/>
              <a:t>– As an </a:t>
            </a:r>
            <a:r>
              <a:rPr lang="en-US" dirty="0" err="1"/>
              <a:t>IaaS</a:t>
            </a:r>
            <a:r>
              <a:rPr lang="en-US" dirty="0"/>
              <a:t> provider, we should be able to provide the basic virtual machine operations, such as </a:t>
            </a:r>
            <a:r>
              <a:rPr lang="en-US" i="1" dirty="0">
                <a:solidFill>
                  <a:srgbClr val="C00000"/>
                </a:solidFill>
              </a:rPr>
              <a:t>creation</a:t>
            </a:r>
            <a:r>
              <a:rPr lang="en-US" dirty="0"/>
              <a:t>, </a:t>
            </a:r>
            <a:r>
              <a:rPr lang="en-US" i="1" dirty="0">
                <a:solidFill>
                  <a:srgbClr val="C00000"/>
                </a:solidFill>
              </a:rPr>
              <a:t>suspension</a:t>
            </a:r>
            <a:r>
              <a:rPr lang="en-US" dirty="0"/>
              <a:t>, </a:t>
            </a:r>
            <a:r>
              <a:rPr lang="en-US" i="1" dirty="0">
                <a:solidFill>
                  <a:srgbClr val="C00000"/>
                </a:solidFill>
              </a:rPr>
              <a:t>resumption</a:t>
            </a:r>
            <a:r>
              <a:rPr lang="en-US" dirty="0"/>
              <a:t> and </a:t>
            </a:r>
            <a:r>
              <a:rPr lang="en-US" i="1" dirty="0">
                <a:solidFill>
                  <a:srgbClr val="C00000"/>
                </a:solidFill>
              </a:rPr>
              <a:t>termination</a:t>
            </a:r>
            <a:r>
              <a:rPr lang="en-US" dirty="0"/>
              <a:t>, …etc.</a:t>
            </a:r>
          </a:p>
          <a:p>
            <a:pPr lvl="2"/>
            <a:r>
              <a:rPr lang="en-US" b="1" i="1" dirty="0"/>
              <a:t>Virtual Storage </a:t>
            </a:r>
            <a:r>
              <a:rPr lang="en-US" dirty="0"/>
              <a:t>– As an </a:t>
            </a:r>
            <a:r>
              <a:rPr lang="en-US" dirty="0" err="1"/>
              <a:t>IaaS</a:t>
            </a:r>
            <a:r>
              <a:rPr lang="en-US" dirty="0"/>
              <a:t> provider, we should be able to provide the basic virtual storage operations, such as </a:t>
            </a:r>
            <a:r>
              <a:rPr lang="en-US" i="1" dirty="0">
                <a:solidFill>
                  <a:srgbClr val="C00000"/>
                </a:solidFill>
              </a:rPr>
              <a:t>space allocation</a:t>
            </a:r>
            <a:r>
              <a:rPr lang="en-US" dirty="0"/>
              <a:t>, </a:t>
            </a:r>
            <a:r>
              <a:rPr lang="en-US" i="1" dirty="0">
                <a:solidFill>
                  <a:srgbClr val="C00000"/>
                </a:solidFill>
              </a:rPr>
              <a:t>space release</a:t>
            </a:r>
            <a:r>
              <a:rPr lang="en-US" dirty="0"/>
              <a:t>, </a:t>
            </a:r>
            <a:r>
              <a:rPr lang="en-US" i="1" dirty="0">
                <a:solidFill>
                  <a:srgbClr val="C00000"/>
                </a:solidFill>
              </a:rPr>
              <a:t>data writing </a:t>
            </a:r>
            <a:r>
              <a:rPr lang="en-US" dirty="0"/>
              <a:t>and </a:t>
            </a:r>
            <a:r>
              <a:rPr lang="en-US" i="1" dirty="0">
                <a:solidFill>
                  <a:srgbClr val="C00000"/>
                </a:solidFill>
              </a:rPr>
              <a:t>data reading</a:t>
            </a:r>
            <a:r>
              <a:rPr lang="en-US" dirty="0"/>
              <a:t>, …etc.</a:t>
            </a:r>
          </a:p>
          <a:p>
            <a:pPr lvl="2"/>
            <a:r>
              <a:rPr lang="en-US" b="1" i="1" dirty="0"/>
              <a:t>Virtual Network</a:t>
            </a:r>
            <a:r>
              <a:rPr lang="en-US" dirty="0"/>
              <a:t> – As an </a:t>
            </a:r>
            <a:r>
              <a:rPr lang="en-US" dirty="0" err="1"/>
              <a:t>IaaS</a:t>
            </a:r>
            <a:r>
              <a:rPr lang="en-US" dirty="0"/>
              <a:t> provider, we should be able to provide the basic virtual network operations, such as </a:t>
            </a:r>
            <a:r>
              <a:rPr lang="en-US" i="1" dirty="0">
                <a:solidFill>
                  <a:srgbClr val="C00000"/>
                </a:solidFill>
              </a:rPr>
              <a:t>IP address allocation</a:t>
            </a:r>
            <a:r>
              <a:rPr lang="en-US" dirty="0"/>
              <a:t>, </a:t>
            </a:r>
            <a:r>
              <a:rPr lang="en-US" i="1" dirty="0">
                <a:solidFill>
                  <a:srgbClr val="C00000"/>
                </a:solidFill>
              </a:rPr>
              <a:t>domain name register</a:t>
            </a:r>
            <a:r>
              <a:rPr lang="en-US" dirty="0"/>
              <a:t>, </a:t>
            </a:r>
            <a:r>
              <a:rPr lang="en-US" i="1" dirty="0">
                <a:solidFill>
                  <a:srgbClr val="C00000"/>
                </a:solidFill>
              </a:rPr>
              <a:t>connection establishment </a:t>
            </a:r>
            <a:r>
              <a:rPr lang="en-US" dirty="0"/>
              <a:t>and </a:t>
            </a:r>
            <a:r>
              <a:rPr lang="en-US" i="1" dirty="0">
                <a:solidFill>
                  <a:srgbClr val="C00000"/>
                </a:solidFill>
              </a:rPr>
              <a:t>bandwidth provision</a:t>
            </a:r>
            <a:r>
              <a:rPr lang="en-US" dirty="0"/>
              <a:t>, …etc.</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p:txBody>
          <a:bodyPr/>
          <a:lstStyle/>
          <a:p>
            <a:r>
              <a:rPr lang="en-US" dirty="0"/>
              <a:t>Provide service – </a:t>
            </a:r>
            <a:r>
              <a:rPr lang="en-US" b="1" dirty="0"/>
              <a:t>System Monitoring Interface</a:t>
            </a:r>
          </a:p>
          <a:p>
            <a:pPr lvl="1"/>
            <a:r>
              <a:rPr lang="en-US" dirty="0"/>
              <a:t>Several types of monitoring metrics :</a:t>
            </a:r>
          </a:p>
          <a:p>
            <a:pPr lvl="2"/>
            <a:r>
              <a:rPr lang="en-US" b="1" i="1" dirty="0"/>
              <a:t>Virtual Machine </a:t>
            </a:r>
            <a:r>
              <a:rPr lang="en-US" dirty="0"/>
              <a:t>– As an </a:t>
            </a:r>
            <a:r>
              <a:rPr lang="en-US" dirty="0" err="1"/>
              <a:t>IaaS</a:t>
            </a:r>
            <a:r>
              <a:rPr lang="en-US" dirty="0"/>
              <a:t> provider, we should be able to monitor some system states of each virtual machine, such as </a:t>
            </a:r>
            <a:r>
              <a:rPr lang="en-US" i="1" dirty="0">
                <a:solidFill>
                  <a:srgbClr val="C00000"/>
                </a:solidFill>
              </a:rPr>
              <a:t>CPU loading</a:t>
            </a:r>
            <a:r>
              <a:rPr lang="en-US" dirty="0"/>
              <a:t>, </a:t>
            </a:r>
            <a:r>
              <a:rPr lang="en-US" i="1" dirty="0">
                <a:solidFill>
                  <a:srgbClr val="C00000"/>
                </a:solidFill>
              </a:rPr>
              <a:t>memory utilization</a:t>
            </a:r>
            <a:r>
              <a:rPr lang="en-US" dirty="0"/>
              <a:t>, </a:t>
            </a:r>
            <a:r>
              <a:rPr lang="en-US" i="1" dirty="0">
                <a:solidFill>
                  <a:srgbClr val="C00000"/>
                </a:solidFill>
              </a:rPr>
              <a:t>IO loading </a:t>
            </a:r>
            <a:r>
              <a:rPr lang="en-US" dirty="0"/>
              <a:t>and </a:t>
            </a:r>
            <a:r>
              <a:rPr lang="en-US" i="1" dirty="0">
                <a:solidFill>
                  <a:srgbClr val="C00000"/>
                </a:solidFill>
              </a:rPr>
              <a:t>internal network loading</a:t>
            </a:r>
            <a:r>
              <a:rPr lang="en-US" dirty="0"/>
              <a:t>, …etc.</a:t>
            </a:r>
          </a:p>
          <a:p>
            <a:pPr lvl="2"/>
            <a:r>
              <a:rPr lang="en-US" b="1" i="1" dirty="0"/>
              <a:t>Virtual Storage </a:t>
            </a:r>
            <a:r>
              <a:rPr lang="en-US" dirty="0"/>
              <a:t>– As an </a:t>
            </a:r>
            <a:r>
              <a:rPr lang="en-US" dirty="0" err="1"/>
              <a:t>IaaS</a:t>
            </a:r>
            <a:r>
              <a:rPr lang="en-US" dirty="0"/>
              <a:t> provider, we should be able to monitor some storage states of each virtual storage, such as </a:t>
            </a:r>
            <a:r>
              <a:rPr lang="en-US" i="1" dirty="0">
                <a:solidFill>
                  <a:srgbClr val="C00000"/>
                </a:solidFill>
              </a:rPr>
              <a:t>virtual space utilization</a:t>
            </a:r>
            <a:r>
              <a:rPr lang="en-US" dirty="0"/>
              <a:t>, </a:t>
            </a:r>
            <a:r>
              <a:rPr lang="en-US" i="1" dirty="0">
                <a:solidFill>
                  <a:srgbClr val="C00000"/>
                </a:solidFill>
              </a:rPr>
              <a:t>data duplication</a:t>
            </a:r>
            <a:r>
              <a:rPr lang="en-US" dirty="0"/>
              <a:t> and </a:t>
            </a:r>
            <a:r>
              <a:rPr lang="en-US" i="1" dirty="0">
                <a:solidFill>
                  <a:srgbClr val="C00000"/>
                </a:solidFill>
              </a:rPr>
              <a:t>storage device access bandwidth</a:t>
            </a:r>
            <a:r>
              <a:rPr lang="en-US" dirty="0"/>
              <a:t>, …etc.</a:t>
            </a:r>
          </a:p>
          <a:p>
            <a:pPr lvl="2"/>
            <a:r>
              <a:rPr lang="en-US" b="1" i="1" dirty="0"/>
              <a:t>Virtual Network </a:t>
            </a:r>
            <a:r>
              <a:rPr lang="en-US" dirty="0"/>
              <a:t>– As an </a:t>
            </a:r>
            <a:r>
              <a:rPr lang="en-US" dirty="0" err="1"/>
              <a:t>IaaS</a:t>
            </a:r>
            <a:r>
              <a:rPr lang="en-US" dirty="0"/>
              <a:t> provider, we should be able to monitor some network states of each virtual network, such as </a:t>
            </a:r>
            <a:r>
              <a:rPr lang="en-US" i="1" dirty="0">
                <a:solidFill>
                  <a:srgbClr val="C00000"/>
                </a:solidFill>
              </a:rPr>
              <a:t>virtual network bandwidth</a:t>
            </a:r>
            <a:r>
              <a:rPr lang="en-US" dirty="0"/>
              <a:t>, </a:t>
            </a:r>
            <a:r>
              <a:rPr lang="en-US" i="1" dirty="0">
                <a:solidFill>
                  <a:srgbClr val="C00000"/>
                </a:solidFill>
              </a:rPr>
              <a:t>network connectivity </a:t>
            </a:r>
            <a:r>
              <a:rPr lang="en-US" dirty="0"/>
              <a:t>and </a:t>
            </a:r>
            <a:r>
              <a:rPr lang="en-US" i="1" dirty="0">
                <a:solidFill>
                  <a:srgbClr val="C00000"/>
                </a:solidFill>
              </a:rPr>
              <a:t>network load balancing</a:t>
            </a:r>
            <a:r>
              <a:rPr lang="en-US" dirty="0"/>
              <a:t>, …etc.</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IaaS</a:t>
            </a:r>
            <a:r>
              <a:rPr lang="en-US" dirty="0"/>
              <a:t> - Summary</a:t>
            </a:r>
          </a:p>
        </p:txBody>
      </p:sp>
      <p:sp>
        <p:nvSpPr>
          <p:cNvPr id="3" name="Content Placeholder 2"/>
          <p:cNvSpPr>
            <a:spLocks noGrp="1"/>
          </p:cNvSpPr>
          <p:nvPr>
            <p:ph idx="1"/>
          </p:nvPr>
        </p:nvSpPr>
        <p:spPr/>
        <p:txBody>
          <a:bodyPr/>
          <a:lstStyle/>
          <a:p>
            <a:r>
              <a:rPr lang="en-US" sz="2000" b="1" dirty="0" err="1"/>
              <a:t>IaaS</a:t>
            </a:r>
            <a:r>
              <a:rPr lang="en-US" sz="2000" b="1" dirty="0"/>
              <a:t> is the deployment platform that abstract the infrastructure.</a:t>
            </a:r>
            <a:r>
              <a:rPr lang="en-US" dirty="0"/>
              <a:t/>
            </a:r>
            <a:br>
              <a:rPr lang="en-US" dirty="0"/>
            </a:br>
            <a:endParaRPr lang="en-US" dirty="0"/>
          </a:p>
          <a:p>
            <a:r>
              <a:rPr lang="en-US" dirty="0" err="1"/>
              <a:t>IaaS</a:t>
            </a:r>
            <a:r>
              <a:rPr lang="en-US" dirty="0"/>
              <a:t> enabling technique</a:t>
            </a:r>
          </a:p>
          <a:p>
            <a:pPr lvl="1"/>
            <a:r>
              <a:rPr lang="en-US" dirty="0"/>
              <a:t>Virtualization</a:t>
            </a:r>
          </a:p>
          <a:p>
            <a:pPr lvl="2"/>
            <a:r>
              <a:rPr lang="en-US" dirty="0"/>
              <a:t>Server Virtualization</a:t>
            </a:r>
          </a:p>
          <a:p>
            <a:pPr lvl="2"/>
            <a:r>
              <a:rPr lang="en-US" dirty="0"/>
              <a:t>Storage Virtualization</a:t>
            </a:r>
          </a:p>
          <a:p>
            <a:pPr lvl="2"/>
            <a:r>
              <a:rPr lang="en-US" dirty="0"/>
              <a:t>Network Virtualization</a:t>
            </a:r>
            <a:br>
              <a:rPr lang="en-US" dirty="0"/>
            </a:br>
            <a:endParaRPr lang="en-US" dirty="0"/>
          </a:p>
          <a:p>
            <a:r>
              <a:rPr lang="en-US" dirty="0" err="1"/>
              <a:t>IaaS</a:t>
            </a:r>
            <a:r>
              <a:rPr lang="en-US" dirty="0"/>
              <a:t> provided services</a:t>
            </a:r>
          </a:p>
          <a:p>
            <a:pPr lvl="1"/>
            <a:r>
              <a:rPr lang="en-US" dirty="0"/>
              <a:t>Resource Management Interface</a:t>
            </a:r>
          </a:p>
          <a:p>
            <a:pPr lvl="1"/>
            <a:r>
              <a:rPr lang="en-US" dirty="0"/>
              <a:t>System Monitoring Interface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t>Infrastructure as a Service</a:t>
            </a:r>
          </a:p>
          <a:p>
            <a:r>
              <a:rPr lang="en-US" dirty="0">
                <a:solidFill>
                  <a:srgbClr val="C00000"/>
                </a:solidFill>
              </a:rPr>
              <a:t>Platform as a Service</a:t>
            </a:r>
          </a:p>
          <a:p>
            <a:r>
              <a:rPr lang="en-US" dirty="0"/>
              <a:t>Software as a Service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a:xfrm>
            <a:off x="457200" y="1600200"/>
            <a:ext cx="8229600" cy="5105400"/>
          </a:xfrm>
        </p:spPr>
        <p:txBody>
          <a:bodyPr>
            <a:noAutofit/>
          </a:bodyPr>
          <a:lstStyle/>
          <a:p>
            <a:r>
              <a:rPr lang="en-US" dirty="0"/>
              <a:t>Platform as a Service - </a:t>
            </a:r>
            <a:r>
              <a:rPr lang="en-US" dirty="0" err="1"/>
              <a:t>PaaS</a:t>
            </a:r>
            <a:endParaRPr lang="en-US" dirty="0"/>
          </a:p>
          <a:p>
            <a:pPr lvl="1"/>
            <a:r>
              <a:rPr lang="en-US" dirty="0"/>
              <a:t>The capability provided to the consumer is to deploy onto the cloud infrastructure consumer-created or acquired applications created using programming languages and tools supported by the provider.</a:t>
            </a:r>
          </a:p>
          <a:p>
            <a:pPr lvl="1"/>
            <a:r>
              <a:rPr lang="en-US" dirty="0"/>
              <a:t>The consumer does not manage or control the underlying cloud infrastructure including network, servers, operating systems, or storage, but has control over the deployed applications and possibly application hosting environment configurations.</a:t>
            </a:r>
          </a:p>
          <a:p>
            <a:r>
              <a:rPr lang="en-US" dirty="0"/>
              <a:t>Examples :</a:t>
            </a:r>
          </a:p>
          <a:p>
            <a:pPr lvl="1"/>
            <a:r>
              <a:rPr lang="en-US"/>
              <a:t>Microsoft Windows Azure</a:t>
            </a:r>
            <a:endParaRPr lang="en-US" dirty="0"/>
          </a:p>
          <a:p>
            <a:pPr lvl="1"/>
            <a:r>
              <a:rPr lang="en-US" dirty="0"/>
              <a:t>Google App Engine</a:t>
            </a:r>
          </a:p>
          <a:p>
            <a:pPr lvl="1"/>
            <a:r>
              <a:rPr lang="en-US" dirty="0" err="1"/>
              <a:t>Hadoop</a:t>
            </a:r>
            <a:endParaRPr lang="en-US" dirty="0"/>
          </a:p>
          <a:p>
            <a:pPr lvl="1"/>
            <a:r>
              <a:rPr lang="en-US" altLang="zh-TW" dirty="0"/>
              <a:t>… etc</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cstate="print"/>
          <a:srcRect/>
          <a:stretch>
            <a:fillRect/>
          </a:stretch>
        </p:blipFill>
        <p:spPr bwMode="auto">
          <a:xfrm>
            <a:off x="914400" y="2339835"/>
            <a:ext cx="7315200" cy="4441965"/>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Platform as a Service</a:t>
            </a:r>
          </a:p>
        </p:txBody>
      </p:sp>
      <p:sp>
        <p:nvSpPr>
          <p:cNvPr id="4" name="Content Placeholder 2"/>
          <p:cNvSpPr>
            <a:spLocks noGrp="1"/>
          </p:cNvSpPr>
          <p:nvPr>
            <p:ph idx="1"/>
          </p:nvPr>
        </p:nvSpPr>
        <p:spPr>
          <a:xfrm>
            <a:off x="457200" y="1600201"/>
            <a:ext cx="8229600" cy="533400"/>
          </a:xfrm>
        </p:spPr>
        <p:txBody>
          <a:bodyPr/>
          <a:lstStyle/>
          <a:p>
            <a:r>
              <a:rPr lang="en-US" dirty="0"/>
              <a:t>System architecture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a:xfrm>
            <a:off x="457200" y="1570037"/>
            <a:ext cx="8229600" cy="4525963"/>
          </a:xfrm>
        </p:spPr>
        <p:txBody>
          <a:bodyPr>
            <a:noAutofit/>
          </a:bodyPr>
          <a:lstStyle/>
          <a:p>
            <a:r>
              <a:rPr lang="en-US" dirty="0"/>
              <a:t>Enabling technique – </a:t>
            </a:r>
            <a:r>
              <a:rPr lang="en-US" b="1" dirty="0"/>
              <a:t>Runtime Environment Design</a:t>
            </a:r>
          </a:p>
          <a:p>
            <a:pPr lvl="1"/>
            <a:r>
              <a:rPr lang="en-US" dirty="0"/>
              <a:t>Runtime environment refers to collection of software services available. Usually implemented by a collection of program libraries.</a:t>
            </a:r>
          </a:p>
          <a:p>
            <a:r>
              <a:rPr lang="en-US" dirty="0"/>
              <a:t>Common properties in Runtime Environment :</a:t>
            </a:r>
          </a:p>
          <a:p>
            <a:pPr lvl="1"/>
            <a:r>
              <a:rPr lang="en-US" dirty="0"/>
              <a:t>Manageability and Interoperability</a:t>
            </a:r>
          </a:p>
          <a:p>
            <a:pPr lvl="1"/>
            <a:r>
              <a:rPr lang="en-US" dirty="0"/>
              <a:t>Performance and Optimization</a:t>
            </a:r>
          </a:p>
          <a:p>
            <a:pPr lvl="1"/>
            <a:r>
              <a:rPr lang="en-US" dirty="0"/>
              <a:t>Availability and Reliability</a:t>
            </a:r>
          </a:p>
          <a:p>
            <a:pPr lvl="1"/>
            <a:r>
              <a:rPr lang="en-US" dirty="0"/>
              <a:t>Scalability and Elasticity</a:t>
            </a:r>
          </a:p>
        </p:txBody>
      </p:sp>
      <p:pic>
        <p:nvPicPr>
          <p:cNvPr id="4098" name="Picture 2"/>
          <p:cNvPicPr>
            <a:picLocks noChangeAspect="1" noChangeArrowheads="1"/>
          </p:cNvPicPr>
          <p:nvPr/>
        </p:nvPicPr>
        <p:blipFill>
          <a:blip r:embed="rId2" cstate="print"/>
          <a:srcRect/>
          <a:stretch>
            <a:fillRect/>
          </a:stretch>
        </p:blipFill>
        <p:spPr bwMode="auto">
          <a:xfrm>
            <a:off x="4267200" y="3181394"/>
            <a:ext cx="4695258" cy="3524207"/>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p:txBody>
          <a:bodyPr/>
          <a:lstStyle/>
          <a:p>
            <a:r>
              <a:rPr lang="en-US" dirty="0"/>
              <a:t>Provide service – </a:t>
            </a:r>
            <a:r>
              <a:rPr lang="en-US" b="1" dirty="0"/>
              <a:t>Programming IDE</a:t>
            </a:r>
          </a:p>
          <a:p>
            <a:pPr lvl="1"/>
            <a:r>
              <a:rPr lang="en-US" dirty="0"/>
              <a:t>Users make use of programming IDE to develop their service among </a:t>
            </a:r>
            <a:r>
              <a:rPr lang="en-US" dirty="0" err="1"/>
              <a:t>PaaS</a:t>
            </a:r>
            <a:r>
              <a:rPr lang="en-US" dirty="0"/>
              <a:t>.</a:t>
            </a:r>
          </a:p>
          <a:p>
            <a:pPr lvl="2"/>
            <a:r>
              <a:rPr lang="en-US" dirty="0"/>
              <a:t>This IDE should integrate the full functionalities which supported from the underling runtime environment.</a:t>
            </a:r>
          </a:p>
          <a:p>
            <a:pPr lvl="2"/>
            <a:r>
              <a:rPr lang="en-US" dirty="0"/>
              <a:t>This IDE should also provide some development tools, such as profiler, debugger and testing environment.</a:t>
            </a:r>
          </a:p>
          <a:p>
            <a:pPr lvl="1"/>
            <a:r>
              <a:rPr lang="en-US" dirty="0"/>
              <a:t>The programming APIs supported from runtime environment may be various between different cloud providers, but there are still some common operating functions.</a:t>
            </a:r>
          </a:p>
          <a:p>
            <a:pPr lvl="2"/>
            <a:r>
              <a:rPr lang="en-US" dirty="0"/>
              <a:t>Computation, storage and communication resource operation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 </a:t>
            </a:r>
          </a:p>
        </p:txBody>
      </p:sp>
      <p:sp>
        <p:nvSpPr>
          <p:cNvPr id="3" name="Content Placeholder 2"/>
          <p:cNvSpPr>
            <a:spLocks noGrp="1"/>
          </p:cNvSpPr>
          <p:nvPr>
            <p:ph idx="1"/>
          </p:nvPr>
        </p:nvSpPr>
        <p:spPr/>
        <p:txBody>
          <a:bodyPr/>
          <a:lstStyle/>
          <a:p>
            <a:r>
              <a:rPr lang="en-US" dirty="0"/>
              <a:t>Provide service – </a:t>
            </a:r>
            <a:r>
              <a:rPr lang="en-US" b="1" dirty="0"/>
              <a:t>System Control Interface</a:t>
            </a:r>
          </a:p>
          <a:p>
            <a:pPr lvl="1"/>
            <a:r>
              <a:rPr lang="en-US" dirty="0"/>
              <a:t>Police-Based Control</a:t>
            </a:r>
          </a:p>
          <a:p>
            <a:pPr lvl="2"/>
            <a:r>
              <a:rPr lang="en-US" dirty="0"/>
              <a:t>Typically described as a principle or rule to guide decisions and achieve rational outcome(s)</a:t>
            </a:r>
          </a:p>
          <a:p>
            <a:pPr lvl="2"/>
            <a:r>
              <a:rPr lang="en-US" dirty="0"/>
              <a:t>Make the decision according to some requirements</a:t>
            </a:r>
          </a:p>
          <a:p>
            <a:pPr lvl="1"/>
            <a:r>
              <a:rPr lang="en-US" dirty="0"/>
              <a:t>Workflow Control</a:t>
            </a:r>
          </a:p>
          <a:p>
            <a:pPr lvl="2"/>
            <a:r>
              <a:rPr lang="en-US" dirty="0"/>
              <a:t>Describe the flow of installation and configuration of resources</a:t>
            </a:r>
          </a:p>
          <a:p>
            <a:pPr lvl="2"/>
            <a:r>
              <a:rPr lang="en-US" dirty="0"/>
              <a:t>Workflow processing daemon delivers speedy and efficient construction and management of cloud resources</a:t>
            </a:r>
          </a:p>
          <a:p>
            <a:pPr lvl="2"/>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PaaS</a:t>
            </a:r>
            <a:r>
              <a:rPr lang="en-US" dirty="0"/>
              <a:t> - Summary</a:t>
            </a:r>
          </a:p>
        </p:txBody>
      </p:sp>
      <p:sp>
        <p:nvSpPr>
          <p:cNvPr id="3" name="Content Placeholder 2"/>
          <p:cNvSpPr>
            <a:spLocks noGrp="1"/>
          </p:cNvSpPr>
          <p:nvPr>
            <p:ph idx="1"/>
          </p:nvPr>
        </p:nvSpPr>
        <p:spPr>
          <a:xfrm>
            <a:off x="457200" y="1600200"/>
            <a:ext cx="8229600" cy="4724400"/>
          </a:xfrm>
        </p:spPr>
        <p:txBody>
          <a:bodyPr/>
          <a:lstStyle/>
          <a:p>
            <a:r>
              <a:rPr lang="en-US" sz="2000" b="1" dirty="0" err="1"/>
              <a:t>PaaS</a:t>
            </a:r>
            <a:r>
              <a:rPr lang="en-US" sz="2000" b="1" dirty="0"/>
              <a:t> is the development platform that abstract the infrastructure, OS, and middleware to drive developer productivity.</a:t>
            </a:r>
            <a:br>
              <a:rPr lang="en-US" sz="2000" b="1" dirty="0"/>
            </a:br>
            <a:endParaRPr lang="en-US" sz="2000" b="1" dirty="0"/>
          </a:p>
          <a:p>
            <a:r>
              <a:rPr lang="en-US" dirty="0" err="1"/>
              <a:t>PaaS</a:t>
            </a:r>
            <a:r>
              <a:rPr lang="en-US" dirty="0"/>
              <a:t> enabling technique</a:t>
            </a:r>
          </a:p>
          <a:p>
            <a:pPr lvl="1"/>
            <a:r>
              <a:rPr lang="en-US" dirty="0"/>
              <a:t>Runtime Environment</a:t>
            </a:r>
            <a:br>
              <a:rPr lang="en-US" dirty="0"/>
            </a:br>
            <a:endParaRPr lang="en-US" dirty="0"/>
          </a:p>
          <a:p>
            <a:r>
              <a:rPr lang="en-US" dirty="0" err="1"/>
              <a:t>PaaS</a:t>
            </a:r>
            <a:r>
              <a:rPr lang="en-US" dirty="0"/>
              <a:t> provide services</a:t>
            </a:r>
          </a:p>
          <a:p>
            <a:pPr lvl="1"/>
            <a:r>
              <a:rPr lang="en-US" dirty="0"/>
              <a:t>Programming IDE</a:t>
            </a:r>
          </a:p>
          <a:p>
            <a:pPr lvl="2"/>
            <a:r>
              <a:rPr lang="en-US" dirty="0"/>
              <a:t>Programming APIs</a:t>
            </a:r>
          </a:p>
          <a:p>
            <a:pPr lvl="2"/>
            <a:r>
              <a:rPr lang="en-US" dirty="0"/>
              <a:t>Development tools</a:t>
            </a:r>
          </a:p>
          <a:p>
            <a:pPr lvl="1"/>
            <a:r>
              <a:rPr lang="en-US" dirty="0"/>
              <a:t>System Control Interface</a:t>
            </a:r>
          </a:p>
          <a:p>
            <a:pPr lvl="2"/>
            <a:r>
              <a:rPr lang="en-US" dirty="0"/>
              <a:t>Policy based approach</a:t>
            </a:r>
          </a:p>
          <a:p>
            <a:pPr lvl="2"/>
            <a:r>
              <a:rPr lang="en-US" dirty="0"/>
              <a:t>Workflow based approach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solidFill>
                  <a:srgbClr val="C00000"/>
                </a:solidFill>
              </a:rPr>
              <a:t>Choose the service you need.</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t>Infrastructure as a Service</a:t>
            </a:r>
          </a:p>
          <a:p>
            <a:r>
              <a:rPr lang="en-US" dirty="0"/>
              <a:t>Platform as a Service</a:t>
            </a:r>
          </a:p>
          <a:p>
            <a:r>
              <a:rPr lang="en-US" dirty="0">
                <a:solidFill>
                  <a:srgbClr val="C00000"/>
                </a:solidFill>
              </a:rPr>
              <a:t>Software as a Service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a:xfrm>
            <a:off x="457200" y="1371600"/>
            <a:ext cx="8229600" cy="5257800"/>
          </a:xfrm>
        </p:spPr>
        <p:txBody>
          <a:bodyPr>
            <a:noAutofit/>
          </a:bodyPr>
          <a:lstStyle/>
          <a:p>
            <a:r>
              <a:rPr lang="en-US" dirty="0"/>
              <a:t>Software as a Service - </a:t>
            </a:r>
            <a:r>
              <a:rPr lang="en-US" dirty="0" err="1"/>
              <a:t>SaaS</a:t>
            </a:r>
            <a:endParaRPr lang="en-US" dirty="0"/>
          </a:p>
          <a:p>
            <a:pPr lvl="1"/>
            <a:r>
              <a:rPr lang="en-US" dirty="0"/>
              <a:t>The capability provided to the consumer is to use the provider’s applications running on a cloud infrastructure. The applications are accessible from various client devices through a thin client interface such as a web browser (e.g., web-based email).</a:t>
            </a:r>
          </a:p>
          <a:p>
            <a:pPr lvl="1"/>
            <a:r>
              <a:rPr lang="en-US" dirty="0"/>
              <a:t>The consumer does not manage or control the underlying cloud infrastructure including network, servers, operating systems, storage, or even individual application capabilities, with the possible exception of limited user-specific application configuration settings.</a:t>
            </a:r>
          </a:p>
          <a:p>
            <a:r>
              <a:rPr lang="en-US" dirty="0"/>
              <a:t>Examples :</a:t>
            </a:r>
          </a:p>
          <a:p>
            <a:pPr lvl="1"/>
            <a:r>
              <a:rPr lang="en-US" dirty="0"/>
              <a:t>Google Apps (e.g., Gmail, Google Docs, Google sites, …etc)</a:t>
            </a:r>
          </a:p>
          <a:p>
            <a:pPr lvl="1"/>
            <a:r>
              <a:rPr lang="en-US" dirty="0"/>
              <a:t>SalesForce.com</a:t>
            </a:r>
          </a:p>
          <a:p>
            <a:pPr lvl="1"/>
            <a:r>
              <a:rPr lang="en-US" dirty="0" err="1"/>
              <a:t>EyeOS</a:t>
            </a:r>
            <a:endParaRPr lang="en-US" dirty="0"/>
          </a:p>
          <a:p>
            <a:pPr lvl="1"/>
            <a:r>
              <a:rPr lang="en-US" altLang="zh-TW" dirty="0"/>
              <a:t>… etc</a:t>
            </a: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pic>
        <p:nvPicPr>
          <p:cNvPr id="6146" name="Picture 2"/>
          <p:cNvPicPr>
            <a:picLocks noChangeAspect="1" noChangeArrowheads="1"/>
          </p:cNvPicPr>
          <p:nvPr/>
        </p:nvPicPr>
        <p:blipFill rotWithShape="1">
          <a:blip r:embed="rId2" cstate="print"/>
          <a:srcRect b="3948"/>
          <a:stretch/>
        </p:blipFill>
        <p:spPr bwMode="auto">
          <a:xfrm>
            <a:off x="990600" y="1219200"/>
            <a:ext cx="7315200" cy="5562600"/>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a:xfrm>
            <a:off x="457200" y="1143000"/>
            <a:ext cx="8229600" cy="4525963"/>
          </a:xfrm>
        </p:spPr>
        <p:txBody>
          <a:bodyPr/>
          <a:lstStyle/>
          <a:p>
            <a:r>
              <a:rPr lang="en-US" dirty="0"/>
              <a:t>Enabling Technique – </a:t>
            </a:r>
            <a:r>
              <a:rPr lang="en-US" b="1" dirty="0"/>
              <a:t>Web Service</a:t>
            </a:r>
          </a:p>
          <a:p>
            <a:pPr lvl="1"/>
            <a:r>
              <a:rPr lang="en-US" dirty="0"/>
              <a:t>Web 2.0 is the trend of using the full potential of the web</a:t>
            </a:r>
          </a:p>
          <a:p>
            <a:pPr lvl="2"/>
            <a:r>
              <a:rPr lang="en-US" dirty="0"/>
              <a:t>Viewing the Internet as a computing platform</a:t>
            </a:r>
          </a:p>
          <a:p>
            <a:pPr lvl="2"/>
            <a:r>
              <a:rPr lang="en-US" dirty="0"/>
              <a:t>Running interactive applications through a web browser</a:t>
            </a:r>
          </a:p>
          <a:p>
            <a:pPr lvl="2"/>
            <a:r>
              <a:rPr lang="en-US" dirty="0"/>
              <a:t>Leveraging interconnectivity and mobility of devices</a:t>
            </a:r>
          </a:p>
          <a:p>
            <a:pPr lvl="2"/>
            <a:r>
              <a:rPr lang="en-US" dirty="0"/>
              <a:t>Enhanced effectiveness with greater human participation</a:t>
            </a:r>
          </a:p>
          <a:p>
            <a:r>
              <a:rPr lang="en-US" dirty="0"/>
              <a:t>Properties provided by Internet :</a:t>
            </a:r>
          </a:p>
          <a:p>
            <a:pPr lvl="1"/>
            <a:r>
              <a:rPr lang="en-US" dirty="0"/>
              <a:t>Accessibility and Portability</a:t>
            </a:r>
          </a:p>
          <a:p>
            <a:pPr lvl="1"/>
            <a:endParaRPr lang="en-US" dirty="0"/>
          </a:p>
        </p:txBody>
      </p:sp>
      <p:pic>
        <p:nvPicPr>
          <p:cNvPr id="7170" name="Picture 2"/>
          <p:cNvPicPr>
            <a:picLocks noChangeAspect="1" noChangeArrowheads="1"/>
          </p:cNvPicPr>
          <p:nvPr/>
        </p:nvPicPr>
        <p:blipFill>
          <a:blip r:embed="rId2" cstate="print"/>
          <a:srcRect/>
          <a:stretch>
            <a:fillRect/>
          </a:stretch>
        </p:blipFill>
        <p:spPr bwMode="auto">
          <a:xfrm>
            <a:off x="4367784" y="3276600"/>
            <a:ext cx="4700016" cy="3527779"/>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p:txBody>
          <a:bodyPr/>
          <a:lstStyle/>
          <a:p>
            <a:r>
              <a:rPr lang="en-US" dirty="0"/>
              <a:t>Provide service – </a:t>
            </a:r>
            <a:r>
              <a:rPr lang="en-US" b="1" dirty="0"/>
              <a:t>Web-based Applications</a:t>
            </a:r>
          </a:p>
          <a:p>
            <a:pPr lvl="1"/>
            <a:r>
              <a:rPr lang="en-US" dirty="0"/>
              <a:t>Conventional applications should translate their access interface onto web-based platform.</a:t>
            </a:r>
          </a:p>
          <a:p>
            <a:pPr lvl="1"/>
            <a:r>
              <a:rPr lang="en-US" dirty="0"/>
              <a:t>Applications in different domains</a:t>
            </a:r>
          </a:p>
          <a:p>
            <a:pPr lvl="2"/>
            <a:r>
              <a:rPr lang="en-US" b="1" i="1" dirty="0"/>
              <a:t>General Applications </a:t>
            </a:r>
            <a:r>
              <a:rPr lang="en-US" dirty="0"/>
              <a:t>– Applications which are designed for general propose, such as </a:t>
            </a:r>
            <a:r>
              <a:rPr lang="en-US" dirty="0">
                <a:solidFill>
                  <a:srgbClr val="C00000"/>
                </a:solidFill>
              </a:rPr>
              <a:t>office suit</a:t>
            </a:r>
            <a:r>
              <a:rPr lang="en-US" dirty="0"/>
              <a:t>, </a:t>
            </a:r>
            <a:r>
              <a:rPr lang="en-US" i="1" dirty="0">
                <a:solidFill>
                  <a:srgbClr val="C00000"/>
                </a:solidFill>
              </a:rPr>
              <a:t>multimedia</a:t>
            </a:r>
            <a:r>
              <a:rPr lang="en-US" dirty="0"/>
              <a:t> and </a:t>
            </a:r>
            <a:r>
              <a:rPr lang="en-US" i="1" dirty="0">
                <a:solidFill>
                  <a:srgbClr val="C00000"/>
                </a:solidFill>
              </a:rPr>
              <a:t>instant message</a:t>
            </a:r>
            <a:r>
              <a:rPr lang="en-US" dirty="0"/>
              <a:t>, …etc.</a:t>
            </a:r>
          </a:p>
          <a:p>
            <a:pPr lvl="2"/>
            <a:r>
              <a:rPr lang="en-US" b="1" i="1" dirty="0"/>
              <a:t>Business Applications </a:t>
            </a:r>
            <a:r>
              <a:rPr lang="en-US" dirty="0"/>
              <a:t>– Application which are designed for business propose, such as </a:t>
            </a:r>
            <a:r>
              <a:rPr lang="en-US" i="1" dirty="0">
                <a:solidFill>
                  <a:srgbClr val="C00000"/>
                </a:solidFill>
              </a:rPr>
              <a:t>ERP</a:t>
            </a:r>
            <a:r>
              <a:rPr lang="en-US" dirty="0"/>
              <a:t>, </a:t>
            </a:r>
            <a:r>
              <a:rPr lang="en-US" i="1" dirty="0">
                <a:solidFill>
                  <a:srgbClr val="C00000"/>
                </a:solidFill>
              </a:rPr>
              <a:t>CRM</a:t>
            </a:r>
            <a:r>
              <a:rPr lang="en-US" dirty="0"/>
              <a:t> and </a:t>
            </a:r>
            <a:r>
              <a:rPr lang="en-US" i="1" dirty="0">
                <a:solidFill>
                  <a:srgbClr val="C00000"/>
                </a:solidFill>
              </a:rPr>
              <a:t>market trading system</a:t>
            </a:r>
            <a:r>
              <a:rPr lang="en-US" dirty="0"/>
              <a:t>, …etc.</a:t>
            </a:r>
          </a:p>
          <a:p>
            <a:pPr lvl="2"/>
            <a:r>
              <a:rPr lang="en-US" b="1" i="1" dirty="0"/>
              <a:t>Scientific Applications </a:t>
            </a:r>
            <a:r>
              <a:rPr lang="en-US" dirty="0"/>
              <a:t>– Application which are designed for scientific propose, such as </a:t>
            </a:r>
            <a:r>
              <a:rPr lang="en-US" i="1" dirty="0">
                <a:solidFill>
                  <a:srgbClr val="C00000"/>
                </a:solidFill>
              </a:rPr>
              <a:t>aerospace simulation </a:t>
            </a:r>
            <a:r>
              <a:rPr lang="en-US" dirty="0"/>
              <a:t>and </a:t>
            </a:r>
            <a:r>
              <a:rPr lang="en-US" i="1" dirty="0">
                <a:solidFill>
                  <a:srgbClr val="C00000"/>
                </a:solidFill>
              </a:rPr>
              <a:t>biochemistry simulation</a:t>
            </a:r>
            <a:r>
              <a:rPr lang="en-US" dirty="0"/>
              <a:t>, …etc.</a:t>
            </a:r>
          </a:p>
          <a:p>
            <a:pPr lvl="2"/>
            <a:r>
              <a:rPr lang="en-US" b="1" i="1" dirty="0"/>
              <a:t>Government Applications</a:t>
            </a:r>
            <a:r>
              <a:rPr lang="en-US" dirty="0"/>
              <a:t> – Applications which are designed for government propose, such as </a:t>
            </a:r>
            <a:r>
              <a:rPr lang="en-US" i="1" dirty="0">
                <a:solidFill>
                  <a:srgbClr val="C00000"/>
                </a:solidFill>
              </a:rPr>
              <a:t>national medical system </a:t>
            </a:r>
            <a:r>
              <a:rPr lang="en-US" dirty="0"/>
              <a:t>and </a:t>
            </a:r>
            <a:r>
              <a:rPr lang="en-US" i="1" dirty="0">
                <a:solidFill>
                  <a:srgbClr val="C00000"/>
                </a:solidFill>
              </a:rPr>
              <a:t>public transportation system service</a:t>
            </a:r>
            <a:r>
              <a:rPr lang="en-US" dirty="0"/>
              <a:t>, …etc.</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p:txBody>
          <a:bodyPr/>
          <a:lstStyle/>
          <a:p>
            <a:r>
              <a:rPr lang="en-US" dirty="0"/>
              <a:t>Provide service – </a:t>
            </a:r>
            <a:r>
              <a:rPr lang="en-US" b="1" dirty="0"/>
              <a:t>Web Portal</a:t>
            </a:r>
          </a:p>
          <a:p>
            <a:pPr lvl="1"/>
            <a:r>
              <a:rPr lang="en-US" dirty="0"/>
              <a:t>Apart from the standard search engine feature, web portals offer other services such as e-mail, news, stock prices, information, databases and entertainment.</a:t>
            </a:r>
          </a:p>
          <a:p>
            <a:pPr lvl="1"/>
            <a:r>
              <a:rPr lang="en-US" dirty="0"/>
              <a:t>Portals provide a way for enterprises to provide a consistent look and feel with access control and procedures for multiple applications and databases, which otherwise would have been different entities altogether.</a:t>
            </a:r>
          </a:p>
          <a:p>
            <a:pPr lvl="1"/>
            <a:r>
              <a:rPr lang="en-US" dirty="0"/>
              <a:t>Some examples :</a:t>
            </a:r>
          </a:p>
          <a:p>
            <a:pPr lvl="2"/>
            <a:r>
              <a:rPr lang="en-US" dirty="0" err="1"/>
              <a:t>iGoogle</a:t>
            </a:r>
            <a:endParaRPr lang="en-US" dirty="0"/>
          </a:p>
          <a:p>
            <a:pPr lvl="2"/>
            <a:r>
              <a:rPr lang="en-US" dirty="0"/>
              <a:t>MSNBC</a:t>
            </a:r>
          </a:p>
          <a:p>
            <a:pPr lvl="2"/>
            <a:r>
              <a:rPr lang="en-US" dirty="0" err="1"/>
              <a:t>Netvibes</a:t>
            </a:r>
            <a:endParaRPr lang="en-US" dirty="0"/>
          </a:p>
          <a:p>
            <a:pPr lvl="2"/>
            <a:r>
              <a:rPr lang="en-US" dirty="0"/>
              <a:t>Yahoo!</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SaaS</a:t>
            </a:r>
            <a:r>
              <a:rPr lang="en-US" dirty="0"/>
              <a:t> - Summary</a:t>
            </a:r>
          </a:p>
        </p:txBody>
      </p:sp>
      <p:sp>
        <p:nvSpPr>
          <p:cNvPr id="3" name="Content Placeholder 2"/>
          <p:cNvSpPr>
            <a:spLocks noGrp="1"/>
          </p:cNvSpPr>
          <p:nvPr>
            <p:ph idx="1"/>
          </p:nvPr>
        </p:nvSpPr>
        <p:spPr/>
        <p:txBody>
          <a:bodyPr>
            <a:normAutofit/>
          </a:bodyPr>
          <a:lstStyle/>
          <a:p>
            <a:r>
              <a:rPr lang="en-US" sz="2000" b="1" dirty="0" err="1"/>
              <a:t>SaaS</a:t>
            </a:r>
            <a:r>
              <a:rPr lang="en-US" sz="2000" b="1" dirty="0"/>
              <a:t> is the finished applications that you rent and customize.</a:t>
            </a:r>
            <a:br>
              <a:rPr lang="en-US" sz="2000" b="1" dirty="0"/>
            </a:br>
            <a:endParaRPr lang="en-US" sz="2000" b="1" dirty="0"/>
          </a:p>
          <a:p>
            <a:r>
              <a:rPr lang="en-US" dirty="0" err="1"/>
              <a:t>SaaS</a:t>
            </a:r>
            <a:r>
              <a:rPr lang="en-US" dirty="0"/>
              <a:t> enabling technique</a:t>
            </a:r>
          </a:p>
          <a:p>
            <a:pPr lvl="1"/>
            <a:r>
              <a:rPr lang="en-US" dirty="0"/>
              <a:t>Web Service</a:t>
            </a:r>
            <a:br>
              <a:rPr lang="en-US" dirty="0"/>
            </a:br>
            <a:endParaRPr lang="en-US" dirty="0"/>
          </a:p>
          <a:p>
            <a:r>
              <a:rPr lang="en-US" dirty="0" err="1"/>
              <a:t>SaaS</a:t>
            </a:r>
            <a:r>
              <a:rPr lang="en-US" dirty="0"/>
              <a:t> provide services</a:t>
            </a:r>
          </a:p>
          <a:p>
            <a:pPr lvl="1"/>
            <a:r>
              <a:rPr lang="en-US" dirty="0"/>
              <a:t>Web-based Applications</a:t>
            </a:r>
          </a:p>
          <a:p>
            <a:pPr lvl="2"/>
            <a:r>
              <a:rPr lang="en-US" dirty="0"/>
              <a:t>General applications</a:t>
            </a:r>
          </a:p>
          <a:p>
            <a:pPr lvl="2"/>
            <a:r>
              <a:rPr lang="en-US" dirty="0"/>
              <a:t>Business applications</a:t>
            </a:r>
          </a:p>
          <a:p>
            <a:pPr lvl="2"/>
            <a:r>
              <a:rPr lang="en-US" dirty="0"/>
              <a:t>Scientific applications</a:t>
            </a:r>
          </a:p>
          <a:p>
            <a:pPr lvl="2"/>
            <a:r>
              <a:rPr lang="en-US" dirty="0"/>
              <a:t>Government applications</a:t>
            </a:r>
          </a:p>
          <a:p>
            <a:pPr lvl="1"/>
            <a:r>
              <a:rPr lang="en-US" dirty="0"/>
              <a:t>Web Portal</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Deployment models</a:t>
            </a:r>
          </a:p>
        </p:txBody>
      </p:sp>
      <p:sp>
        <p:nvSpPr>
          <p:cNvPr id="3" name="Text Placeholder 2"/>
          <p:cNvSpPr>
            <a:spLocks noGrp="1"/>
          </p:cNvSpPr>
          <p:nvPr>
            <p:ph type="body" idx="1"/>
          </p:nvPr>
        </p:nvSpPr>
        <p:spPr/>
        <p:txBody>
          <a:bodyPr/>
          <a:lstStyle/>
          <a:p>
            <a:r>
              <a:rPr lang="en-US" dirty="0">
                <a:solidFill>
                  <a:srgbClr val="C00000"/>
                </a:solidFill>
              </a:rPr>
              <a:t>How to deploy a cloud system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Deployment Model</a:t>
            </a:r>
          </a:p>
        </p:txBody>
      </p:sp>
      <p:sp>
        <p:nvSpPr>
          <p:cNvPr id="3" name="Content Placeholder 2"/>
          <p:cNvSpPr>
            <a:spLocks noGrp="1"/>
          </p:cNvSpPr>
          <p:nvPr>
            <p:ph idx="1"/>
          </p:nvPr>
        </p:nvSpPr>
        <p:spPr/>
        <p:txBody>
          <a:bodyPr/>
          <a:lstStyle/>
          <a:p>
            <a:r>
              <a:rPr lang="en-US" dirty="0"/>
              <a:t>There are four primary cloud deployment models :</a:t>
            </a:r>
          </a:p>
          <a:p>
            <a:pPr lvl="1"/>
            <a:r>
              <a:rPr lang="en-US" dirty="0"/>
              <a:t>Public Cloud</a:t>
            </a:r>
          </a:p>
          <a:p>
            <a:pPr lvl="1"/>
            <a:r>
              <a:rPr lang="en-US" dirty="0"/>
              <a:t>Private Cloud</a:t>
            </a:r>
          </a:p>
          <a:p>
            <a:pPr lvl="1"/>
            <a:r>
              <a:rPr lang="en-US" dirty="0"/>
              <a:t>Community Cloud</a:t>
            </a:r>
          </a:p>
          <a:p>
            <a:pPr lvl="1"/>
            <a:r>
              <a:rPr lang="en-US" dirty="0"/>
              <a:t>Hybrid Cloud</a:t>
            </a:r>
            <a:br>
              <a:rPr lang="en-US" dirty="0"/>
            </a:br>
            <a:endParaRPr lang="en-US" dirty="0"/>
          </a:p>
          <a:p>
            <a:r>
              <a:rPr lang="en-US" dirty="0"/>
              <a:t>Each can exhibit the previously discussed characteristics; their differences lie primarily in the scope and access of published cloud services, as they are made available to service consumers.</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 Cloud</a:t>
            </a:r>
          </a:p>
        </p:txBody>
      </p:sp>
      <p:sp>
        <p:nvSpPr>
          <p:cNvPr id="3" name="Content Placeholder 2"/>
          <p:cNvSpPr>
            <a:spLocks noGrp="1"/>
          </p:cNvSpPr>
          <p:nvPr>
            <p:ph idx="1"/>
          </p:nvPr>
        </p:nvSpPr>
        <p:spPr>
          <a:xfrm>
            <a:off x="457200" y="1600200"/>
            <a:ext cx="8382000" cy="4525963"/>
          </a:xfrm>
        </p:spPr>
        <p:txBody>
          <a:bodyPr/>
          <a:lstStyle/>
          <a:p>
            <a:r>
              <a:rPr lang="en-US" dirty="0"/>
              <a:t>Public cloud definition</a:t>
            </a:r>
          </a:p>
          <a:p>
            <a:pPr lvl="1"/>
            <a:r>
              <a:rPr lang="en-US" dirty="0"/>
              <a:t>The cloud infrastructure is made available to the general public or a large industry group and is owned by an organization selling cloud services.</a:t>
            </a:r>
          </a:p>
          <a:p>
            <a:pPr lvl="1"/>
            <a:r>
              <a:rPr lang="en-US" dirty="0"/>
              <a:t>Also known as external cloud or multi-tenant cloud, this model essentially represents a cloud environment that is openly accessible.</a:t>
            </a:r>
          </a:p>
          <a:p>
            <a:pPr lvl="1"/>
            <a:r>
              <a:rPr lang="en-US" dirty="0"/>
              <a:t>Basic characteristics :</a:t>
            </a:r>
          </a:p>
          <a:p>
            <a:pPr lvl="2"/>
            <a:r>
              <a:rPr lang="en-US" dirty="0"/>
              <a:t>Homogeneous infrastructure</a:t>
            </a:r>
          </a:p>
          <a:p>
            <a:pPr lvl="2"/>
            <a:r>
              <a:rPr lang="en-US" dirty="0"/>
              <a:t>Common policies</a:t>
            </a:r>
          </a:p>
          <a:p>
            <a:pPr lvl="2"/>
            <a:r>
              <a:rPr lang="en-US" dirty="0"/>
              <a:t>Shared resources and multi-tenant</a:t>
            </a:r>
          </a:p>
          <a:p>
            <a:pPr lvl="2"/>
            <a:r>
              <a:rPr lang="en-US" dirty="0"/>
              <a:t>Leased or rented infrastructure</a:t>
            </a:r>
          </a:p>
          <a:p>
            <a:pPr lvl="2"/>
            <a:r>
              <a:rPr lang="en-US" dirty="0"/>
              <a:t>Economies of scale</a:t>
            </a:r>
          </a:p>
        </p:txBody>
      </p:sp>
      <p:pic>
        <p:nvPicPr>
          <p:cNvPr id="1026" name="Picture 2"/>
          <p:cNvPicPr>
            <a:picLocks noChangeAspect="1" noChangeArrowheads="1"/>
          </p:cNvPicPr>
          <p:nvPr/>
        </p:nvPicPr>
        <p:blipFill>
          <a:blip r:embed="rId2" cstate="print"/>
          <a:srcRect/>
          <a:stretch>
            <a:fillRect/>
          </a:stretch>
        </p:blipFill>
        <p:spPr bwMode="auto">
          <a:xfrm>
            <a:off x="5704093" y="3810000"/>
            <a:ext cx="3039503" cy="2895600"/>
          </a:xfrm>
          <a:prstGeom prst="rect">
            <a:avLst/>
          </a:prstGeom>
          <a:noFill/>
          <a:ln w="9525">
            <a:noFill/>
            <a:miter lim="800000"/>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 Overview</a:t>
            </a:r>
          </a:p>
        </p:txBody>
      </p:sp>
      <p:sp>
        <p:nvSpPr>
          <p:cNvPr id="3" name="Content Placeholder 2"/>
          <p:cNvSpPr>
            <a:spLocks noGrp="1"/>
          </p:cNvSpPr>
          <p:nvPr>
            <p:ph idx="1"/>
          </p:nvPr>
        </p:nvSpPr>
        <p:spPr>
          <a:xfrm>
            <a:off x="457200" y="1600200"/>
            <a:ext cx="7924800" cy="4876800"/>
          </a:xfrm>
        </p:spPr>
        <p:txBody>
          <a:bodyPr>
            <a:normAutofit/>
          </a:bodyPr>
          <a:lstStyle/>
          <a:p>
            <a:r>
              <a:rPr lang="en-US" dirty="0"/>
              <a:t>What if you want to have an IT department ?</a:t>
            </a:r>
          </a:p>
          <a:p>
            <a:pPr lvl="1"/>
            <a:r>
              <a:rPr lang="en-US" dirty="0"/>
              <a:t>Similar to </a:t>
            </a:r>
            <a:r>
              <a:rPr lang="en-US" b="1" i="1" dirty="0"/>
              <a:t>build a new house </a:t>
            </a:r>
            <a:r>
              <a:rPr lang="en-US" dirty="0"/>
              <a:t>in previous analogy</a:t>
            </a:r>
          </a:p>
          <a:p>
            <a:pPr lvl="2"/>
            <a:r>
              <a:rPr lang="en-US" dirty="0"/>
              <a:t>You can rent some virtualized infrastructure and build up your own IT system among those resources, which may be fully controlled.</a:t>
            </a:r>
          </a:p>
          <a:p>
            <a:pPr lvl="2"/>
            <a:r>
              <a:rPr lang="en-US" dirty="0"/>
              <a:t>Technical speaking, use the </a:t>
            </a:r>
            <a:r>
              <a:rPr lang="en-US" b="1" i="1" dirty="0"/>
              <a:t>Infrastructure as a Service (</a:t>
            </a:r>
            <a:r>
              <a:rPr lang="en-US" b="1" i="1" dirty="0" err="1"/>
              <a:t>IaaS</a:t>
            </a:r>
            <a:r>
              <a:rPr lang="en-US" b="1" i="1" dirty="0"/>
              <a:t>)</a:t>
            </a:r>
            <a:r>
              <a:rPr lang="en-US" dirty="0"/>
              <a:t> solution.</a:t>
            </a:r>
          </a:p>
          <a:p>
            <a:pPr lvl="1"/>
            <a:r>
              <a:rPr lang="en-US" dirty="0"/>
              <a:t>Similar to </a:t>
            </a:r>
            <a:r>
              <a:rPr lang="en-US" b="1" i="1" dirty="0"/>
              <a:t>buy an empty house </a:t>
            </a:r>
            <a:r>
              <a:rPr lang="en-US" dirty="0"/>
              <a:t>in previous analogy</a:t>
            </a:r>
          </a:p>
          <a:p>
            <a:pPr lvl="2"/>
            <a:r>
              <a:rPr lang="en-US" dirty="0"/>
              <a:t>You can directly develop your IT system through one cloud platform, and do not care about any lower level resource management.</a:t>
            </a:r>
          </a:p>
          <a:p>
            <a:pPr lvl="2"/>
            <a:r>
              <a:rPr lang="en-US" dirty="0"/>
              <a:t>Technical speaking, use the </a:t>
            </a:r>
            <a:r>
              <a:rPr lang="en-US" b="1" i="1" dirty="0"/>
              <a:t>Platform as a Service (</a:t>
            </a:r>
            <a:r>
              <a:rPr lang="en-US" b="1" i="1" dirty="0" err="1"/>
              <a:t>PaaS</a:t>
            </a:r>
            <a:r>
              <a:rPr lang="en-US" b="1" i="1" dirty="0"/>
              <a:t>)</a:t>
            </a:r>
            <a:r>
              <a:rPr lang="en-US" dirty="0"/>
              <a:t> solution.</a:t>
            </a:r>
          </a:p>
          <a:p>
            <a:pPr lvl="1"/>
            <a:r>
              <a:rPr lang="en-US" dirty="0"/>
              <a:t>Similar to </a:t>
            </a:r>
            <a:r>
              <a:rPr lang="en-US" b="1" i="1" dirty="0"/>
              <a:t>live in a hotel </a:t>
            </a:r>
            <a:r>
              <a:rPr lang="en-US" dirty="0"/>
              <a:t>in previous analogy</a:t>
            </a:r>
          </a:p>
          <a:p>
            <a:pPr lvl="2"/>
            <a:r>
              <a:rPr lang="en-US" dirty="0"/>
              <a:t>You can directly use some existed IT system solutions, which were provided by some cloud application service provider, without knowing any detail technique about how these service was achieved.</a:t>
            </a:r>
          </a:p>
          <a:p>
            <a:pPr lvl="2"/>
            <a:r>
              <a:rPr lang="en-US" dirty="0"/>
              <a:t>Technical speaking, use the </a:t>
            </a:r>
            <a:r>
              <a:rPr lang="en-US" b="1" i="1" dirty="0"/>
              <a:t>Software as a Service (</a:t>
            </a:r>
            <a:r>
              <a:rPr lang="en-US" b="1" i="1" dirty="0" err="1"/>
              <a:t>SaaS</a:t>
            </a:r>
            <a:r>
              <a:rPr lang="en-US" b="1" i="1" dirty="0"/>
              <a:t>)</a:t>
            </a:r>
            <a:r>
              <a:rPr lang="en-US" dirty="0"/>
              <a:t> solution.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Private Cloud</a:t>
            </a:r>
          </a:p>
        </p:txBody>
      </p:sp>
      <p:sp>
        <p:nvSpPr>
          <p:cNvPr id="3" name="Content Placeholder 2"/>
          <p:cNvSpPr>
            <a:spLocks noGrp="1"/>
          </p:cNvSpPr>
          <p:nvPr>
            <p:ph idx="1"/>
          </p:nvPr>
        </p:nvSpPr>
        <p:spPr>
          <a:xfrm>
            <a:off x="457200" y="1295400"/>
            <a:ext cx="8229600" cy="4800600"/>
          </a:xfrm>
        </p:spPr>
        <p:txBody>
          <a:bodyPr>
            <a:noAutofit/>
          </a:bodyPr>
          <a:lstStyle/>
          <a:p>
            <a:r>
              <a:rPr lang="en-US" dirty="0"/>
              <a:t>Private cloud definition</a:t>
            </a:r>
          </a:p>
          <a:p>
            <a:pPr lvl="1"/>
            <a:r>
              <a:rPr lang="en-US" dirty="0"/>
              <a:t>The cloud infrastructure is operated solely for an organization. It may be managed by the organization or a third party and may exist on premise or off premise.</a:t>
            </a:r>
          </a:p>
          <a:p>
            <a:pPr lvl="1"/>
            <a:r>
              <a:rPr lang="en-US" dirty="0"/>
              <a:t>Also referred to as internal cloud or on-premise cloud, a private cloud intentionally limits access to its resources to service consumers that belong to the same organization that owns the cloud.</a:t>
            </a:r>
          </a:p>
          <a:p>
            <a:pPr lvl="1"/>
            <a:r>
              <a:rPr lang="en-US" dirty="0"/>
              <a:t>Basic characteristics :</a:t>
            </a:r>
          </a:p>
          <a:p>
            <a:pPr lvl="2"/>
            <a:r>
              <a:rPr lang="en-US" dirty="0"/>
              <a:t>Heterogeneous infrastructure</a:t>
            </a:r>
          </a:p>
          <a:p>
            <a:pPr lvl="2"/>
            <a:r>
              <a:rPr lang="en-US" dirty="0"/>
              <a:t>Customized and tailored policies</a:t>
            </a:r>
          </a:p>
          <a:p>
            <a:pPr lvl="2"/>
            <a:r>
              <a:rPr lang="en-US" dirty="0"/>
              <a:t>Dedicated resources</a:t>
            </a:r>
          </a:p>
          <a:p>
            <a:pPr lvl="2"/>
            <a:r>
              <a:rPr lang="en-US" dirty="0"/>
              <a:t>In-house infrastructure</a:t>
            </a:r>
          </a:p>
          <a:p>
            <a:pPr lvl="2"/>
            <a:r>
              <a:rPr lang="en-US" dirty="0"/>
              <a:t>End-to-end control </a:t>
            </a:r>
          </a:p>
        </p:txBody>
      </p:sp>
      <p:pic>
        <p:nvPicPr>
          <p:cNvPr id="2050" name="Picture 2"/>
          <p:cNvPicPr>
            <a:picLocks noChangeAspect="1" noChangeArrowheads="1"/>
          </p:cNvPicPr>
          <p:nvPr/>
        </p:nvPicPr>
        <p:blipFill>
          <a:blip r:embed="rId2" cstate="print"/>
          <a:srcRect/>
          <a:stretch>
            <a:fillRect/>
          </a:stretch>
        </p:blipFill>
        <p:spPr bwMode="auto">
          <a:xfrm>
            <a:off x="5724600" y="3810000"/>
            <a:ext cx="3120776" cy="2886808"/>
          </a:xfrm>
          <a:prstGeom prst="rect">
            <a:avLst/>
          </a:prstGeom>
          <a:noFill/>
          <a:ln w="9525">
            <a:noFill/>
            <a:miter lim="800000"/>
            <a:headEnd/>
            <a:tailEnd/>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 vs. Private</a:t>
            </a:r>
          </a:p>
        </p:txBody>
      </p:sp>
      <p:sp>
        <p:nvSpPr>
          <p:cNvPr id="3" name="Content Placeholder 2"/>
          <p:cNvSpPr>
            <a:spLocks noGrp="1"/>
          </p:cNvSpPr>
          <p:nvPr>
            <p:ph idx="1"/>
          </p:nvPr>
        </p:nvSpPr>
        <p:spPr>
          <a:xfrm>
            <a:off x="457200" y="1600201"/>
            <a:ext cx="8229600" cy="609600"/>
          </a:xfrm>
        </p:spPr>
        <p:txBody>
          <a:bodyPr/>
          <a:lstStyle/>
          <a:p>
            <a:r>
              <a:rPr lang="en-US" dirty="0"/>
              <a:t>Comparison :</a:t>
            </a:r>
          </a:p>
        </p:txBody>
      </p:sp>
      <p:graphicFrame>
        <p:nvGraphicFramePr>
          <p:cNvPr id="5" name="Table 4"/>
          <p:cNvGraphicFramePr>
            <a:graphicFrameLocks noGrp="1"/>
          </p:cNvGraphicFramePr>
          <p:nvPr/>
        </p:nvGraphicFramePr>
        <p:xfrm>
          <a:off x="990600" y="2575560"/>
          <a:ext cx="7162800" cy="2225040"/>
        </p:xfrm>
        <a:graphic>
          <a:graphicData uri="http://schemas.openxmlformats.org/drawingml/2006/table">
            <a:tbl>
              <a:tblPr firstRow="1" bandRow="1">
                <a:tableStyleId>{7DF18680-E054-41AD-8BC1-D1AEF772440D}</a:tableStyleId>
              </a:tblPr>
              <a:tblGrid>
                <a:gridCol w="1752600">
                  <a:extLst>
                    <a:ext uri="{9D8B030D-6E8A-4147-A177-3AD203B41FA5}">
                      <a16:colId xmlns:a16="http://schemas.microsoft.com/office/drawing/2014/main" xmlns="" val="20000"/>
                    </a:ext>
                  </a:extLst>
                </a:gridCol>
                <a:gridCol w="2667000">
                  <a:extLst>
                    <a:ext uri="{9D8B030D-6E8A-4147-A177-3AD203B41FA5}">
                      <a16:colId xmlns:a16="http://schemas.microsoft.com/office/drawing/2014/main" xmlns="" val="20001"/>
                    </a:ext>
                  </a:extLst>
                </a:gridCol>
                <a:gridCol w="2743200">
                  <a:extLst>
                    <a:ext uri="{9D8B030D-6E8A-4147-A177-3AD203B41FA5}">
                      <a16:colId xmlns:a16="http://schemas.microsoft.com/office/drawing/2014/main" xmlns="" val="20002"/>
                    </a:ext>
                  </a:extLst>
                </a:gridCol>
              </a:tblGrid>
              <a:tr h="370840">
                <a:tc>
                  <a:txBody>
                    <a:bodyPr/>
                    <a:lstStyle/>
                    <a:p>
                      <a:endParaRPr lang="en-US" dirty="0"/>
                    </a:p>
                  </a:txBody>
                  <a:tcPr/>
                </a:tc>
                <a:tc>
                  <a:txBody>
                    <a:bodyPr/>
                    <a:lstStyle/>
                    <a:p>
                      <a:r>
                        <a:rPr lang="en-US" dirty="0"/>
                        <a:t>Public Cloud</a:t>
                      </a:r>
                    </a:p>
                  </a:txBody>
                  <a:tcPr/>
                </a:tc>
                <a:tc>
                  <a:txBody>
                    <a:bodyPr/>
                    <a:lstStyle/>
                    <a:p>
                      <a:r>
                        <a:rPr lang="en-US" dirty="0"/>
                        <a:t>Private Cloud</a:t>
                      </a:r>
                    </a:p>
                  </a:txBody>
                  <a:tcPr/>
                </a:tc>
                <a:extLst>
                  <a:ext uri="{0D108BD9-81ED-4DB2-BD59-A6C34878D82A}">
                    <a16:rowId xmlns:a16="http://schemas.microsoft.com/office/drawing/2014/main" xmlns="" val="10000"/>
                  </a:ext>
                </a:extLst>
              </a:tr>
              <a:tr h="370840">
                <a:tc>
                  <a:txBody>
                    <a:bodyPr/>
                    <a:lstStyle/>
                    <a:p>
                      <a:r>
                        <a:rPr lang="en-US" b="1" i="1" dirty="0"/>
                        <a:t>Infrastructure</a:t>
                      </a:r>
                    </a:p>
                  </a:txBody>
                  <a:tcPr anchor="ctr"/>
                </a:tc>
                <a:tc>
                  <a:txBody>
                    <a:bodyPr/>
                    <a:lstStyle/>
                    <a:p>
                      <a:pPr algn="l"/>
                      <a:r>
                        <a:rPr lang="en-US" sz="1800" i="1" kern="1200" dirty="0">
                          <a:solidFill>
                            <a:schemeClr val="tx1"/>
                          </a:solidFill>
                          <a:latin typeface="+mn-lt"/>
                          <a:ea typeface="+mn-ea"/>
                          <a:cs typeface="+mn-cs"/>
                        </a:rPr>
                        <a:t>Homogeneous </a:t>
                      </a:r>
                    </a:p>
                  </a:txBody>
                  <a:tcPr anchor="ctr"/>
                </a:tc>
                <a:tc>
                  <a:txBody>
                    <a:bodyPr/>
                    <a:lstStyle/>
                    <a:p>
                      <a:pPr algn="l"/>
                      <a:r>
                        <a:rPr lang="en-US" sz="1800" i="1" kern="1200" dirty="0">
                          <a:solidFill>
                            <a:schemeClr val="tx1"/>
                          </a:solidFill>
                          <a:latin typeface="+mn-lt"/>
                          <a:ea typeface="+mn-ea"/>
                          <a:cs typeface="+mn-cs"/>
                        </a:rPr>
                        <a:t>Heterogeneous</a:t>
                      </a:r>
                    </a:p>
                  </a:txBody>
                  <a:tcPr anchor="ctr"/>
                </a:tc>
                <a:extLst>
                  <a:ext uri="{0D108BD9-81ED-4DB2-BD59-A6C34878D82A}">
                    <a16:rowId xmlns:a16="http://schemas.microsoft.com/office/drawing/2014/main" xmlns="" val="10001"/>
                  </a:ext>
                </a:extLst>
              </a:tr>
              <a:tr h="370840">
                <a:tc>
                  <a:txBody>
                    <a:bodyPr/>
                    <a:lstStyle/>
                    <a:p>
                      <a:r>
                        <a:rPr lang="en-US" b="1" i="1" dirty="0"/>
                        <a:t>Policy Model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i="1" kern="1200" dirty="0">
                          <a:solidFill>
                            <a:schemeClr val="tx1"/>
                          </a:solidFill>
                          <a:latin typeface="+mn-lt"/>
                          <a:ea typeface="+mn-ea"/>
                          <a:cs typeface="+mn-cs"/>
                        </a:rPr>
                        <a:t>Common defined</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i="1" kern="1200" dirty="0">
                          <a:solidFill>
                            <a:schemeClr val="tx1"/>
                          </a:solidFill>
                          <a:latin typeface="+mn-lt"/>
                          <a:ea typeface="+mn-ea"/>
                          <a:cs typeface="+mn-cs"/>
                        </a:rPr>
                        <a:t>Customized &amp; Tailored </a:t>
                      </a:r>
                    </a:p>
                  </a:txBody>
                  <a:tcPr anchor="ctr"/>
                </a:tc>
                <a:extLst>
                  <a:ext uri="{0D108BD9-81ED-4DB2-BD59-A6C34878D82A}">
                    <a16:rowId xmlns:a16="http://schemas.microsoft.com/office/drawing/2014/main" xmlns="" val="10002"/>
                  </a:ext>
                </a:extLst>
              </a:tr>
              <a:tr h="370840">
                <a:tc>
                  <a:txBody>
                    <a:bodyPr/>
                    <a:lstStyle/>
                    <a:p>
                      <a:r>
                        <a:rPr lang="en-US" b="1" i="1" dirty="0"/>
                        <a:t>Resource Model</a:t>
                      </a:r>
                    </a:p>
                  </a:txBody>
                  <a:tcPr anchor="ctr"/>
                </a:tc>
                <a:tc>
                  <a:txBody>
                    <a:bodyPr/>
                    <a:lstStyle/>
                    <a:p>
                      <a:pPr algn="l"/>
                      <a:r>
                        <a:rPr lang="en-US" sz="1800" i="1" kern="1200" dirty="0">
                          <a:solidFill>
                            <a:schemeClr val="tx1"/>
                          </a:solidFill>
                          <a:latin typeface="+mn-lt"/>
                          <a:ea typeface="+mn-ea"/>
                          <a:cs typeface="+mn-cs"/>
                        </a:rPr>
                        <a:t>Shared &amp; Multi-tenant</a:t>
                      </a:r>
                    </a:p>
                  </a:txBody>
                  <a:tcPr anchor="ctr"/>
                </a:tc>
                <a:tc>
                  <a:txBody>
                    <a:bodyPr/>
                    <a:lstStyle/>
                    <a:p>
                      <a:pPr algn="l"/>
                      <a:r>
                        <a:rPr lang="en-US" sz="1800" i="1" kern="1200" dirty="0">
                          <a:solidFill>
                            <a:schemeClr val="tx1"/>
                          </a:solidFill>
                          <a:latin typeface="+mn-lt"/>
                          <a:ea typeface="+mn-ea"/>
                          <a:cs typeface="+mn-cs"/>
                        </a:rPr>
                        <a:t>Dedicated</a:t>
                      </a:r>
                    </a:p>
                  </a:txBody>
                  <a:tcPr anchor="ctr"/>
                </a:tc>
                <a:extLst>
                  <a:ext uri="{0D108BD9-81ED-4DB2-BD59-A6C34878D82A}">
                    <a16:rowId xmlns:a16="http://schemas.microsoft.com/office/drawing/2014/main" xmlns="" val="10003"/>
                  </a:ext>
                </a:extLst>
              </a:tr>
              <a:tr h="370840">
                <a:tc>
                  <a:txBody>
                    <a:bodyPr/>
                    <a:lstStyle/>
                    <a:p>
                      <a:r>
                        <a:rPr lang="en-US" b="1" i="1" dirty="0"/>
                        <a:t>Cost Model</a:t>
                      </a:r>
                    </a:p>
                  </a:txBody>
                  <a:tcPr anchor="ctr"/>
                </a:tc>
                <a:tc>
                  <a:txBody>
                    <a:bodyPr/>
                    <a:lstStyle/>
                    <a:p>
                      <a:pPr algn="l"/>
                      <a:r>
                        <a:rPr lang="en-US" sz="1800" i="1" kern="1200" dirty="0">
                          <a:solidFill>
                            <a:schemeClr val="tx1"/>
                          </a:solidFill>
                          <a:latin typeface="+mn-lt"/>
                          <a:ea typeface="+mn-ea"/>
                          <a:cs typeface="+mn-cs"/>
                        </a:rPr>
                        <a:t>Operational</a:t>
                      </a:r>
                      <a:r>
                        <a:rPr lang="en-US" sz="1800" i="1" kern="1200" baseline="0" dirty="0">
                          <a:solidFill>
                            <a:schemeClr val="tx1"/>
                          </a:solidFill>
                          <a:latin typeface="+mn-lt"/>
                          <a:ea typeface="+mn-ea"/>
                          <a:cs typeface="+mn-cs"/>
                        </a:rPr>
                        <a:t> expenditure</a:t>
                      </a:r>
                      <a:endParaRPr lang="en-US" sz="1800" i="1" kern="1200" dirty="0">
                        <a:solidFill>
                          <a:schemeClr val="tx1"/>
                        </a:solidFill>
                        <a:latin typeface="+mn-lt"/>
                        <a:ea typeface="+mn-ea"/>
                        <a:cs typeface="+mn-cs"/>
                      </a:endParaRPr>
                    </a:p>
                  </a:txBody>
                  <a:tcPr anchor="ctr"/>
                </a:tc>
                <a:tc>
                  <a:txBody>
                    <a:bodyPr/>
                    <a:lstStyle/>
                    <a:p>
                      <a:pPr algn="l"/>
                      <a:r>
                        <a:rPr lang="en-US" sz="1800" i="1" kern="1200" dirty="0">
                          <a:solidFill>
                            <a:schemeClr val="tx1"/>
                          </a:solidFill>
                          <a:latin typeface="+mn-lt"/>
                          <a:ea typeface="+mn-ea"/>
                          <a:cs typeface="+mn-cs"/>
                        </a:rPr>
                        <a:t>Capital</a:t>
                      </a:r>
                      <a:r>
                        <a:rPr lang="en-US" sz="1800" i="1" kern="1200" baseline="0" dirty="0">
                          <a:solidFill>
                            <a:schemeClr val="tx1"/>
                          </a:solidFill>
                          <a:latin typeface="+mn-lt"/>
                          <a:ea typeface="+mn-ea"/>
                          <a:cs typeface="+mn-cs"/>
                        </a:rPr>
                        <a:t> expenditure</a:t>
                      </a:r>
                      <a:endParaRPr lang="en-US" sz="1800" i="1" kern="1200" dirty="0">
                        <a:solidFill>
                          <a:schemeClr val="tx1"/>
                        </a:solidFill>
                        <a:latin typeface="+mn-lt"/>
                        <a:ea typeface="+mn-ea"/>
                        <a:cs typeface="+mn-cs"/>
                      </a:endParaRPr>
                    </a:p>
                  </a:txBody>
                  <a:tcPr anchor="ctr"/>
                </a:tc>
                <a:extLst>
                  <a:ext uri="{0D108BD9-81ED-4DB2-BD59-A6C34878D82A}">
                    <a16:rowId xmlns:a16="http://schemas.microsoft.com/office/drawing/2014/main" xmlns="" val="10004"/>
                  </a:ext>
                </a:extLst>
              </a:tr>
              <a:tr h="370840">
                <a:tc>
                  <a:txBody>
                    <a:bodyPr/>
                    <a:lstStyle/>
                    <a:p>
                      <a:r>
                        <a:rPr lang="en-US" b="1" i="1" dirty="0"/>
                        <a:t>Economy</a:t>
                      </a:r>
                      <a:r>
                        <a:rPr lang="en-US" b="1" i="1" baseline="0" dirty="0"/>
                        <a:t> Model</a:t>
                      </a:r>
                      <a:endParaRPr lang="en-US" b="1" i="1" dirty="0"/>
                    </a:p>
                  </a:txBody>
                  <a:tcPr anchor="ctr"/>
                </a:tc>
                <a:tc>
                  <a:txBody>
                    <a:bodyPr/>
                    <a:lstStyle/>
                    <a:p>
                      <a:pPr algn="l"/>
                      <a:r>
                        <a:rPr lang="en-US" sz="1800" i="1" kern="1200" dirty="0">
                          <a:solidFill>
                            <a:schemeClr val="tx1"/>
                          </a:solidFill>
                          <a:latin typeface="+mn-lt"/>
                          <a:ea typeface="+mn-ea"/>
                          <a:cs typeface="+mn-cs"/>
                        </a:rPr>
                        <a:t>Large</a:t>
                      </a:r>
                      <a:r>
                        <a:rPr lang="en-US" sz="1800" i="1" kern="1200" baseline="0" dirty="0">
                          <a:solidFill>
                            <a:schemeClr val="tx1"/>
                          </a:solidFill>
                          <a:latin typeface="+mn-lt"/>
                          <a:ea typeface="+mn-ea"/>
                          <a:cs typeface="+mn-cs"/>
                        </a:rPr>
                        <a:t> economy of scale</a:t>
                      </a:r>
                      <a:endParaRPr lang="en-US" sz="1800" i="1" kern="1200" dirty="0">
                        <a:solidFill>
                          <a:schemeClr val="tx1"/>
                        </a:solidFill>
                        <a:latin typeface="+mn-lt"/>
                        <a:ea typeface="+mn-ea"/>
                        <a:cs typeface="+mn-cs"/>
                      </a:endParaRPr>
                    </a:p>
                  </a:txBody>
                  <a:tcPr anchor="ctr"/>
                </a:tc>
                <a:tc>
                  <a:txBody>
                    <a:bodyPr/>
                    <a:lstStyle/>
                    <a:p>
                      <a:pPr algn="l"/>
                      <a:r>
                        <a:rPr lang="en-US" sz="1800" i="1" kern="1200" dirty="0">
                          <a:solidFill>
                            <a:schemeClr val="tx1"/>
                          </a:solidFill>
                          <a:latin typeface="+mn-lt"/>
                          <a:ea typeface="+mn-ea"/>
                          <a:cs typeface="+mn-cs"/>
                        </a:rPr>
                        <a:t>End-to-end</a:t>
                      </a:r>
                      <a:r>
                        <a:rPr lang="en-US" sz="1800" i="1" kern="1200" baseline="0" dirty="0">
                          <a:solidFill>
                            <a:schemeClr val="tx1"/>
                          </a:solidFill>
                          <a:latin typeface="+mn-lt"/>
                          <a:ea typeface="+mn-ea"/>
                          <a:cs typeface="+mn-cs"/>
                        </a:rPr>
                        <a:t> control</a:t>
                      </a:r>
                      <a:endParaRPr lang="en-US" sz="1800" i="1" kern="1200" dirty="0">
                        <a:solidFill>
                          <a:schemeClr val="tx1"/>
                        </a:solidFill>
                        <a:latin typeface="+mn-lt"/>
                        <a:ea typeface="+mn-ea"/>
                        <a:cs typeface="+mn-cs"/>
                      </a:endParaRPr>
                    </a:p>
                  </a:txBody>
                  <a:tcPr anchor="ctr"/>
                </a:tc>
                <a:extLst>
                  <a:ext uri="{0D108BD9-81ED-4DB2-BD59-A6C34878D82A}">
                    <a16:rowId xmlns:a16="http://schemas.microsoft.com/office/drawing/2014/main" xmlns="" val="10005"/>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Community Cloud</a:t>
            </a:r>
          </a:p>
        </p:txBody>
      </p:sp>
      <p:sp>
        <p:nvSpPr>
          <p:cNvPr id="3" name="Content Placeholder 2"/>
          <p:cNvSpPr>
            <a:spLocks noGrp="1"/>
          </p:cNvSpPr>
          <p:nvPr>
            <p:ph idx="1"/>
          </p:nvPr>
        </p:nvSpPr>
        <p:spPr/>
        <p:txBody>
          <a:bodyPr/>
          <a:lstStyle/>
          <a:p>
            <a:r>
              <a:rPr lang="en-US" dirty="0"/>
              <a:t>Community cloud definition</a:t>
            </a:r>
          </a:p>
          <a:p>
            <a:pPr lvl="1"/>
            <a:r>
              <a:rPr lang="en-US" dirty="0"/>
              <a:t>The cloud infrastructure is shared by several organizations and supports a specific community that has shared concerns (e.g., mission, security requirements, policy, and compliance considerations). </a:t>
            </a:r>
          </a:p>
        </p:txBody>
      </p:sp>
      <p:pic>
        <p:nvPicPr>
          <p:cNvPr id="10244" name="Picture 4" descr="[14.PNG]"/>
          <p:cNvPicPr>
            <a:picLocks noChangeAspect="1" noChangeArrowheads="1"/>
          </p:cNvPicPr>
          <p:nvPr/>
        </p:nvPicPr>
        <p:blipFill>
          <a:blip r:embed="rId2" cstate="print"/>
          <a:srcRect/>
          <a:stretch>
            <a:fillRect/>
          </a:stretch>
        </p:blipFill>
        <p:spPr bwMode="auto">
          <a:xfrm>
            <a:off x="3733800" y="3200400"/>
            <a:ext cx="5295992" cy="3657600"/>
          </a:xfrm>
          <a:prstGeom prst="rect">
            <a:avLst/>
          </a:prstGeom>
          <a:noFill/>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Cloud</a:t>
            </a:r>
          </a:p>
        </p:txBody>
      </p:sp>
      <p:sp>
        <p:nvSpPr>
          <p:cNvPr id="3" name="Content Placeholder 2"/>
          <p:cNvSpPr>
            <a:spLocks noGrp="1"/>
          </p:cNvSpPr>
          <p:nvPr>
            <p:ph idx="1"/>
          </p:nvPr>
        </p:nvSpPr>
        <p:spPr/>
        <p:txBody>
          <a:bodyPr/>
          <a:lstStyle/>
          <a:p>
            <a:r>
              <a:rPr lang="en-US" dirty="0"/>
              <a:t>Hybrid cloud definition</a:t>
            </a:r>
          </a:p>
          <a:p>
            <a:pPr lvl="1"/>
            <a:r>
              <a:rPr lang="en-US" dirty="0"/>
              <a:t>The cloud infrastructure is a composition of two or more clouds (private, community, or public) that remain unique entities but are bound together by standardized or proprietary technology that enables data and application</a:t>
            </a:r>
            <a:br>
              <a:rPr lang="en-US" dirty="0"/>
            </a:br>
            <a:r>
              <a:rPr lang="en-US" dirty="0"/>
              <a:t>portability (e.g., cloud bursting</a:t>
            </a:r>
            <a:br>
              <a:rPr lang="en-US" dirty="0"/>
            </a:br>
            <a:r>
              <a:rPr lang="en-US" dirty="0"/>
              <a:t>for load-balancing between</a:t>
            </a:r>
            <a:br>
              <a:rPr lang="en-US" dirty="0"/>
            </a:br>
            <a:r>
              <a:rPr lang="en-US" dirty="0"/>
              <a:t>clouds).</a:t>
            </a:r>
          </a:p>
        </p:txBody>
      </p:sp>
      <p:pic>
        <p:nvPicPr>
          <p:cNvPr id="11268" name="Picture 4" descr="[13.PNG]"/>
          <p:cNvPicPr>
            <a:picLocks noChangeAspect="1" noChangeArrowheads="1"/>
          </p:cNvPicPr>
          <p:nvPr/>
        </p:nvPicPr>
        <p:blipFill>
          <a:blip r:embed="rId2" cstate="print"/>
          <a:srcRect/>
          <a:stretch>
            <a:fillRect/>
          </a:stretch>
        </p:blipFill>
        <p:spPr bwMode="auto">
          <a:xfrm>
            <a:off x="5029200" y="3048000"/>
            <a:ext cx="3929763" cy="3657600"/>
          </a:xfrm>
          <a:prstGeom prst="rect">
            <a:avLst/>
          </a:prstGeom>
          <a:noFill/>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Cloud Ecosystem</a:t>
            </a:r>
            <a:endParaRPr lang="zh-TW" altLang="en-US" dirty="0"/>
          </a:p>
        </p:txBody>
      </p:sp>
      <p:pic>
        <p:nvPicPr>
          <p:cNvPr id="1027" name="Picture 3"/>
          <p:cNvPicPr>
            <a:picLocks noChangeAspect="1" noChangeArrowheads="1"/>
          </p:cNvPicPr>
          <p:nvPr/>
        </p:nvPicPr>
        <p:blipFill>
          <a:blip r:embed="rId2" cstate="print"/>
          <a:srcRect/>
          <a:stretch>
            <a:fillRect/>
          </a:stretch>
        </p:blipFill>
        <p:spPr bwMode="auto">
          <a:xfrm>
            <a:off x="1367028" y="1198710"/>
            <a:ext cx="6710171" cy="5567215"/>
          </a:xfrm>
          <a:prstGeom prst="rect">
            <a:avLst/>
          </a:prstGeom>
          <a:noFill/>
          <a:ln w="9525">
            <a:noFill/>
            <a:miter lim="800000"/>
            <a:headEnd/>
            <a:tailEnd/>
          </a:ln>
          <a:effec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Summary </a:t>
            </a:r>
            <a:endParaRPr lang="zh-TW" altLang="en-US" dirty="0"/>
          </a:p>
        </p:txBody>
      </p:sp>
      <p:sp>
        <p:nvSpPr>
          <p:cNvPr id="3" name="內容版面配置區 2"/>
          <p:cNvSpPr>
            <a:spLocks noGrp="1"/>
          </p:cNvSpPr>
          <p:nvPr>
            <p:ph idx="1"/>
          </p:nvPr>
        </p:nvSpPr>
        <p:spPr>
          <a:xfrm>
            <a:off x="457200" y="1600200"/>
            <a:ext cx="8229600" cy="5029200"/>
          </a:xfrm>
        </p:spPr>
        <p:txBody>
          <a:bodyPr>
            <a:normAutofit/>
          </a:bodyPr>
          <a:lstStyle/>
          <a:p>
            <a:r>
              <a:rPr lang="en-US" altLang="zh-TW" dirty="0"/>
              <a:t>What is cloud computing in your mind</a:t>
            </a:r>
          </a:p>
          <a:p>
            <a:pPr lvl="1"/>
            <a:r>
              <a:rPr lang="en-US" altLang="zh-TW" dirty="0"/>
              <a:t>Clear or Cloudy?</a:t>
            </a:r>
          </a:p>
          <a:p>
            <a:pPr lvl="1"/>
            <a:endParaRPr lang="en-US" altLang="zh-TW" dirty="0"/>
          </a:p>
          <a:p>
            <a:r>
              <a:rPr lang="en-US" altLang="zh-TW" dirty="0"/>
              <a:t>Cloud computing is a new paradigm shift of computing </a:t>
            </a:r>
          </a:p>
          <a:p>
            <a:r>
              <a:rPr lang="en-US" altLang="zh-TW" dirty="0"/>
              <a:t>Cloud computing can provide high quality of properties and characteristics based on essentially central ideas</a:t>
            </a:r>
          </a:p>
          <a:p>
            <a:pPr lvl="1"/>
            <a:endParaRPr lang="en-US" altLang="zh-TW" dirty="0"/>
          </a:p>
          <a:p>
            <a:r>
              <a:rPr lang="en-US" altLang="zh-TW" dirty="0"/>
              <a:t>Service models and deployment models provide services that can be used to</a:t>
            </a:r>
          </a:p>
          <a:p>
            <a:pPr lvl="1"/>
            <a:r>
              <a:rPr lang="en-US" altLang="zh-TW" dirty="0"/>
              <a:t>Rent fundamental computing resources</a:t>
            </a:r>
          </a:p>
          <a:p>
            <a:pPr lvl="1"/>
            <a:r>
              <a:rPr lang="en-US" altLang="ja-JP" dirty="0">
                <a:ea typeface="ＭＳ Ｐゴシック" pitchFamily="34" charset="-128"/>
              </a:rPr>
              <a:t>Deploy and develop </a:t>
            </a:r>
            <a:r>
              <a:rPr lang="en-US" altLang="zh-TW" dirty="0">
                <a:ea typeface="新細明體" pitchFamily="18" charset="-120"/>
              </a:rPr>
              <a:t>customer-created applications on clouds </a:t>
            </a:r>
            <a:endParaRPr lang="en-US" altLang="ja-JP" dirty="0">
              <a:ea typeface="ＭＳ Ｐゴシック" pitchFamily="34" charset="-128"/>
            </a:endParaRPr>
          </a:p>
          <a:p>
            <a:pPr lvl="1"/>
            <a:r>
              <a:rPr lang="en-US" altLang="ja-JP" dirty="0">
                <a:ea typeface="ＭＳ Ｐゴシック" pitchFamily="34" charset="-128"/>
              </a:rPr>
              <a:t>Access provider’s applications over network (wired or wireless)</a:t>
            </a:r>
          </a:p>
          <a:p>
            <a:endParaRPr lang="en-US" altLang="zh-TW" dirty="0"/>
          </a:p>
          <a:p>
            <a:endParaRPr lang="en-US" altLang="zh-TW" dirty="0"/>
          </a:p>
          <a:p>
            <a:endParaRPr lang="en-US" altLang="zh-TW" dirty="0"/>
          </a:p>
          <a:p>
            <a:endParaRPr lang="en-US" altLang="zh-TW" dirty="0"/>
          </a:p>
          <a:p>
            <a:endParaRPr lang="zh-TW"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cstate="print"/>
          <a:srcRect/>
          <a:stretch>
            <a:fillRect/>
          </a:stretch>
        </p:blipFill>
        <p:spPr bwMode="auto">
          <a:xfrm>
            <a:off x="298450" y="1371600"/>
            <a:ext cx="8547100" cy="5383213"/>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Service Model Overview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solidFill>
                  <a:srgbClr val="C00000"/>
                </a:solidFill>
              </a:rPr>
              <a:t>Infrastructure as a Service</a:t>
            </a:r>
          </a:p>
          <a:p>
            <a:r>
              <a:rPr lang="en-US" dirty="0"/>
              <a:t>Platform as a Service</a:t>
            </a:r>
          </a:p>
          <a:p>
            <a:r>
              <a:rPr lang="en-US" dirty="0"/>
              <a:t>Software as a Service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600200"/>
            <a:ext cx="8229600" cy="4953000"/>
          </a:xfrm>
        </p:spPr>
        <p:txBody>
          <a:bodyPr>
            <a:noAutofit/>
          </a:bodyPr>
          <a:lstStyle/>
          <a:p>
            <a:r>
              <a:rPr lang="en-US" dirty="0"/>
              <a:t>Infrastructure as a Service - </a:t>
            </a:r>
            <a:r>
              <a:rPr lang="en-US" dirty="0" err="1"/>
              <a:t>IaaS</a:t>
            </a:r>
            <a:endParaRPr lang="en-US" dirty="0"/>
          </a:p>
          <a:p>
            <a:pPr lvl="1"/>
            <a:r>
              <a:rPr lang="en-US" dirty="0"/>
              <a:t>The capability provided to the consumer is to provision processing, storage, networks, and other fundamental computing resources where the consumer is able to deploy and run arbitrary software, which can include operating systems and applications.</a:t>
            </a:r>
          </a:p>
          <a:p>
            <a:pPr lvl="1"/>
            <a:r>
              <a:rPr lang="en-US" dirty="0"/>
              <a:t>The consumer does not manage or control the underlying cloud infrastructure but has control over operating systems, storage, deployed applications, and possibly limited control of select networking components .</a:t>
            </a:r>
          </a:p>
          <a:p>
            <a:r>
              <a:rPr lang="en-US" dirty="0"/>
              <a:t>Examples :</a:t>
            </a:r>
          </a:p>
          <a:p>
            <a:pPr lvl="1"/>
            <a:r>
              <a:rPr lang="en-US" dirty="0"/>
              <a:t>Amazon EC2</a:t>
            </a:r>
          </a:p>
          <a:p>
            <a:pPr lvl="1"/>
            <a:r>
              <a:rPr lang="en-US" dirty="0" err="1"/>
              <a:t>Eucalyputs</a:t>
            </a:r>
            <a:endParaRPr lang="en-US" dirty="0"/>
          </a:p>
          <a:p>
            <a:pPr lvl="1"/>
            <a:r>
              <a:rPr lang="en-US" dirty="0" err="1"/>
              <a:t>OpenNebula</a:t>
            </a:r>
            <a:endParaRPr lang="en-US" dirty="0"/>
          </a:p>
          <a:p>
            <a:pPr lvl="1"/>
            <a:r>
              <a:rPr lang="en-US" dirty="0"/>
              <a:t>… etc</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2" cstate="print"/>
          <a:srcRect/>
          <a:stretch>
            <a:fillRect/>
          </a:stretch>
        </p:blipFill>
        <p:spPr bwMode="auto">
          <a:xfrm>
            <a:off x="990600" y="2133600"/>
            <a:ext cx="7315200" cy="4595517"/>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Infrastructure as a Service</a:t>
            </a:r>
          </a:p>
        </p:txBody>
      </p:sp>
      <p:sp>
        <p:nvSpPr>
          <p:cNvPr id="25" name="Content Placeholder 2"/>
          <p:cNvSpPr>
            <a:spLocks noGrp="1"/>
          </p:cNvSpPr>
          <p:nvPr>
            <p:ph idx="1"/>
          </p:nvPr>
        </p:nvSpPr>
        <p:spPr>
          <a:xfrm>
            <a:off x="457200" y="1600201"/>
            <a:ext cx="8229600" cy="533399"/>
          </a:xfrm>
        </p:spPr>
        <p:txBody>
          <a:bodyPr/>
          <a:lstStyle/>
          <a:p>
            <a:r>
              <a:rPr lang="en-US" dirty="0"/>
              <a:t>System architecture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341437"/>
            <a:ext cx="8229600" cy="2163763"/>
          </a:xfrm>
        </p:spPr>
        <p:txBody>
          <a:bodyPr/>
          <a:lstStyle/>
          <a:p>
            <a:r>
              <a:rPr lang="en-US" dirty="0"/>
              <a:t>Enabling technique - </a:t>
            </a:r>
            <a:r>
              <a:rPr lang="en-US" b="1" i="1" dirty="0"/>
              <a:t>Virtualization</a:t>
            </a:r>
          </a:p>
          <a:p>
            <a:pPr lvl="1"/>
            <a:r>
              <a:rPr lang="en-US" dirty="0"/>
              <a:t>Virtualization is an abstraction of logical resources away from underlying physical resources.</a:t>
            </a:r>
          </a:p>
          <a:p>
            <a:pPr lvl="2"/>
            <a:r>
              <a:rPr lang="en-US" dirty="0"/>
              <a:t>Virtualization technique shift OS onto hypervisor.</a:t>
            </a:r>
          </a:p>
          <a:p>
            <a:pPr lvl="2"/>
            <a:r>
              <a:rPr lang="en-US" dirty="0"/>
              <a:t>Multiple OS share the physical hardware and provide different services.</a:t>
            </a:r>
          </a:p>
          <a:p>
            <a:pPr lvl="2"/>
            <a:r>
              <a:rPr lang="en-US" dirty="0"/>
              <a:t>Improve utilization, availability, security and convenience.</a:t>
            </a:r>
          </a:p>
        </p:txBody>
      </p:sp>
      <p:pic>
        <p:nvPicPr>
          <p:cNvPr id="4" name="Picture 2"/>
          <p:cNvPicPr>
            <a:picLocks noChangeAspect="1" noChangeArrowheads="1"/>
          </p:cNvPicPr>
          <p:nvPr/>
        </p:nvPicPr>
        <p:blipFill>
          <a:blip r:embed="rId3" cstate="print"/>
          <a:srcRect/>
          <a:stretch>
            <a:fillRect/>
          </a:stretch>
        </p:blipFill>
        <p:spPr bwMode="auto">
          <a:xfrm>
            <a:off x="4495800" y="4127500"/>
            <a:ext cx="3276600" cy="2578100"/>
          </a:xfrm>
          <a:prstGeom prst="rect">
            <a:avLst/>
          </a:prstGeom>
          <a:noFill/>
          <a:ln w="9525">
            <a:noFill/>
            <a:miter lim="800000"/>
            <a:headEnd/>
            <a:tailEnd/>
          </a:ln>
          <a:effectLst/>
        </p:spPr>
      </p:pic>
      <p:pic>
        <p:nvPicPr>
          <p:cNvPr id="5" name="Picture 3"/>
          <p:cNvPicPr>
            <a:picLocks noChangeAspect="1" noChangeArrowheads="1"/>
          </p:cNvPicPr>
          <p:nvPr/>
        </p:nvPicPr>
        <p:blipFill>
          <a:blip r:embed="rId4" cstate="print"/>
          <a:srcRect/>
          <a:stretch>
            <a:fillRect/>
          </a:stretch>
        </p:blipFill>
        <p:spPr bwMode="auto">
          <a:xfrm>
            <a:off x="1371600" y="4660900"/>
            <a:ext cx="2620963" cy="2036763"/>
          </a:xfrm>
          <a:prstGeom prst="rect">
            <a:avLst/>
          </a:prstGeom>
          <a:noFill/>
          <a:ln w="9525">
            <a:noFill/>
            <a:miter lim="800000"/>
            <a:headEnd/>
            <a:tailEnd/>
          </a:ln>
          <a:effectLst/>
        </p:spPr>
      </p:pic>
      <p:sp>
        <p:nvSpPr>
          <p:cNvPr id="6" name="Rounded Rectangle 5"/>
          <p:cNvSpPr/>
          <p:nvPr/>
        </p:nvSpPr>
        <p:spPr bwMode="auto">
          <a:xfrm>
            <a:off x="4495800" y="3733800"/>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solidFill>
                  <a:srgbClr val="C00000"/>
                </a:solidFill>
                <a:effectLst/>
                <a:latin typeface="Cambria" pitchFamily="18" charset="0"/>
              </a:rPr>
              <a:t>VM1</a:t>
            </a:r>
          </a:p>
        </p:txBody>
      </p:sp>
      <p:sp>
        <p:nvSpPr>
          <p:cNvPr id="7" name="Rounded Rectangle 6"/>
          <p:cNvSpPr/>
          <p:nvPr/>
        </p:nvSpPr>
        <p:spPr bwMode="auto">
          <a:xfrm>
            <a:off x="5588358" y="3733800"/>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b="1" dirty="0">
                <a:solidFill>
                  <a:srgbClr val="C00000"/>
                </a:solidFill>
                <a:latin typeface="Cambria" pitchFamily="18" charset="0"/>
              </a:rPr>
              <a:t>VM2</a:t>
            </a:r>
          </a:p>
        </p:txBody>
      </p:sp>
      <p:sp>
        <p:nvSpPr>
          <p:cNvPr id="8" name="Rounded Rectangle 7"/>
          <p:cNvSpPr/>
          <p:nvPr/>
        </p:nvSpPr>
        <p:spPr bwMode="auto">
          <a:xfrm>
            <a:off x="6692721" y="3733800"/>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b="1" dirty="0">
                <a:solidFill>
                  <a:srgbClr val="C00000"/>
                </a:solidFill>
                <a:latin typeface="Cambria" pitchFamily="18" charset="0"/>
              </a:rPr>
              <a:t>VM3</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828800"/>
            <a:ext cx="8229600" cy="1752600"/>
          </a:xfrm>
        </p:spPr>
        <p:txBody>
          <a:bodyPr/>
          <a:lstStyle/>
          <a:p>
            <a:r>
              <a:rPr lang="en-US" dirty="0"/>
              <a:t>Properties supported by virtualization technique :</a:t>
            </a:r>
          </a:p>
          <a:p>
            <a:pPr lvl="1"/>
            <a:r>
              <a:rPr lang="en-US" dirty="0"/>
              <a:t>Manageability and Interoperability</a:t>
            </a:r>
          </a:p>
          <a:p>
            <a:pPr lvl="1"/>
            <a:r>
              <a:rPr lang="en-US" dirty="0"/>
              <a:t>Availability and Reliability</a:t>
            </a:r>
          </a:p>
          <a:p>
            <a:pPr lvl="1"/>
            <a:r>
              <a:rPr lang="en-US" dirty="0"/>
              <a:t>Scalability and Elasticity</a:t>
            </a:r>
          </a:p>
        </p:txBody>
      </p:sp>
      <p:pic>
        <p:nvPicPr>
          <p:cNvPr id="5122" name="Picture 2"/>
          <p:cNvPicPr>
            <a:picLocks noChangeAspect="1" noChangeArrowheads="1"/>
          </p:cNvPicPr>
          <p:nvPr/>
        </p:nvPicPr>
        <p:blipFill>
          <a:blip r:embed="rId2" cstate="print"/>
          <a:srcRect/>
          <a:stretch>
            <a:fillRect/>
          </a:stretch>
        </p:blipFill>
        <p:spPr bwMode="auto">
          <a:xfrm>
            <a:off x="4267200" y="3200400"/>
            <a:ext cx="4700016" cy="3485354"/>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Sky">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urse Them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4F64751AF73494BA5AD4405005AB343" ma:contentTypeVersion="8" ma:contentTypeDescription="Create a new document." ma:contentTypeScope="" ma:versionID="9b01982407a2a16a8be778ecd30c8290">
  <xsd:schema xmlns:xsd="http://www.w3.org/2001/XMLSchema" xmlns:xs="http://www.w3.org/2001/XMLSchema" xmlns:p="http://schemas.microsoft.com/office/2006/metadata/properties" xmlns:ns2="3e71e501-9981-4f71-8744-f09f5c3dbf6f" targetNamespace="http://schemas.microsoft.com/office/2006/metadata/properties" ma:root="true" ma:fieldsID="17f1d37b7b754f221cc5d1d9e2fbcd1f" ns2:_="">
    <xsd:import namespace="3e71e501-9981-4f71-8744-f09f5c3dbf6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e71e501-9981-4f71-8744-f09f5c3dbf6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4526017-70E9-4FA4-A559-F6D821F28ABC}"/>
</file>

<file path=customXml/itemProps2.xml><?xml version="1.0" encoding="utf-8"?>
<ds:datastoreItem xmlns:ds="http://schemas.openxmlformats.org/officeDocument/2006/customXml" ds:itemID="{4A47BF89-C5F6-4C2F-B3BE-3CF170A32DAA}"/>
</file>

<file path=customXml/itemProps3.xml><?xml version="1.0" encoding="utf-8"?>
<ds:datastoreItem xmlns:ds="http://schemas.openxmlformats.org/officeDocument/2006/customXml" ds:itemID="{4325E962-0565-452A-B0D0-BE1746D815BF}"/>
</file>

<file path=docProps/app.xml><?xml version="1.0" encoding="utf-8"?>
<Properties xmlns="http://schemas.openxmlformats.org/officeDocument/2006/extended-properties" xmlns:vt="http://schemas.openxmlformats.org/officeDocument/2006/docPropsVTypes">
  <Template>Sky</Template>
  <TotalTime>20114</TotalTime>
  <Words>1712</Words>
  <Application>Microsoft Office PowerPoint</Application>
  <PresentationFormat>On-screen Show (4:3)</PresentationFormat>
  <Paragraphs>236</Paragraphs>
  <Slides>35</Slides>
  <Notes>1</Notes>
  <HiddenSlides>0</HiddenSlides>
  <MMClips>0</MMClips>
  <ScaleCrop>false</ScaleCrop>
  <HeadingPairs>
    <vt:vector size="4" baseType="variant">
      <vt:variant>
        <vt:lpstr>Theme</vt:lpstr>
      </vt:variant>
      <vt:variant>
        <vt:i4>2</vt:i4>
      </vt:variant>
      <vt:variant>
        <vt:lpstr>Slide Titles</vt:lpstr>
      </vt:variant>
      <vt:variant>
        <vt:i4>35</vt:i4>
      </vt:variant>
    </vt:vector>
  </HeadingPairs>
  <TitlesOfParts>
    <vt:vector size="37" baseType="lpstr">
      <vt:lpstr>Sky</vt:lpstr>
      <vt:lpstr>Course Themes</vt:lpstr>
      <vt:lpstr>Slide 1</vt:lpstr>
      <vt:lpstr>Service Models</vt:lpstr>
      <vt:lpstr>Service Models Overview</vt:lpstr>
      <vt:lpstr>Service Model Overview</vt:lpstr>
      <vt:lpstr>Service Models</vt:lpstr>
      <vt:lpstr>Infrastructure as a Service</vt:lpstr>
      <vt:lpstr>Infrastructure as a Service</vt:lpstr>
      <vt:lpstr>Infrastructure as a Service</vt:lpstr>
      <vt:lpstr>Infrastructure as a Service</vt:lpstr>
      <vt:lpstr>Infrastructure as a Service</vt:lpstr>
      <vt:lpstr>Infrastructure as a Service</vt:lpstr>
      <vt:lpstr>IaaS - Summary</vt:lpstr>
      <vt:lpstr>Service Models</vt:lpstr>
      <vt:lpstr>Platform as a Service</vt:lpstr>
      <vt:lpstr>Platform as a Service</vt:lpstr>
      <vt:lpstr>Platform as a Service</vt:lpstr>
      <vt:lpstr>Platform as a Service</vt:lpstr>
      <vt:lpstr>Platform as a Service </vt:lpstr>
      <vt:lpstr>PaaS - Summary</vt:lpstr>
      <vt:lpstr>Service Models</vt:lpstr>
      <vt:lpstr>Software as a Service</vt:lpstr>
      <vt:lpstr>Software as a Service</vt:lpstr>
      <vt:lpstr>Software as a Service</vt:lpstr>
      <vt:lpstr>Software as a Service</vt:lpstr>
      <vt:lpstr>Software as a Service</vt:lpstr>
      <vt:lpstr>SaaS - Summary</vt:lpstr>
      <vt:lpstr>Deployment models</vt:lpstr>
      <vt:lpstr>Deployment Model</vt:lpstr>
      <vt:lpstr>Public Cloud</vt:lpstr>
      <vt:lpstr>Private Cloud</vt:lpstr>
      <vt:lpstr>Public vs. Private</vt:lpstr>
      <vt:lpstr>Community Cloud</vt:lpstr>
      <vt:lpstr>Hybrid Cloud</vt:lpstr>
      <vt:lpstr>Cloud Ecosystem</vt:lpstr>
      <vt:lpstr>Summary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Cloud</dc:title>
  <dc:creator>cyhuang</dc:creator>
  <cp:lastModifiedBy>sayantan nath</cp:lastModifiedBy>
  <cp:revision>1665</cp:revision>
  <dcterms:created xsi:type="dcterms:W3CDTF">2006-08-16T00:00:00Z</dcterms:created>
  <dcterms:modified xsi:type="dcterms:W3CDTF">2021-08-12T05:55:42Z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0x010100B4F64751AF73494BA5AD4405005AB343</vt:lpwstr>
  </property>
</Properties>
</file>

<file path=docProps/thumbnail.jpeg>
</file>